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4"/>
  </p:notesMasterIdLst>
  <p:sldIdLst>
    <p:sldId id="256" r:id="rId2"/>
    <p:sldId id="257" r:id="rId3"/>
    <p:sldId id="308" r:id="rId4"/>
    <p:sldId id="297" r:id="rId5"/>
    <p:sldId id="298" r:id="rId6"/>
    <p:sldId id="299" r:id="rId7"/>
    <p:sldId id="309" r:id="rId8"/>
    <p:sldId id="300" r:id="rId9"/>
    <p:sldId id="310" r:id="rId10"/>
    <p:sldId id="311" r:id="rId11"/>
    <p:sldId id="312" r:id="rId12"/>
    <p:sldId id="315" r:id="rId13"/>
    <p:sldId id="317" r:id="rId14"/>
    <p:sldId id="318" r:id="rId15"/>
    <p:sldId id="313" r:id="rId16"/>
    <p:sldId id="293" r:id="rId17"/>
    <p:sldId id="301" r:id="rId18"/>
    <p:sldId id="364" r:id="rId19"/>
    <p:sldId id="302" r:id="rId20"/>
    <p:sldId id="296" r:id="rId21"/>
    <p:sldId id="314" r:id="rId22"/>
    <p:sldId id="333" r:id="rId23"/>
    <p:sldId id="295" r:id="rId24"/>
    <p:sldId id="328" r:id="rId25"/>
    <p:sldId id="319" r:id="rId26"/>
    <p:sldId id="322" r:id="rId27"/>
    <p:sldId id="323" r:id="rId28"/>
    <p:sldId id="324" r:id="rId29"/>
    <p:sldId id="325" r:id="rId30"/>
    <p:sldId id="326" r:id="rId31"/>
    <p:sldId id="327" r:id="rId32"/>
    <p:sldId id="329" r:id="rId33"/>
    <p:sldId id="320" r:id="rId34"/>
    <p:sldId id="331" r:id="rId35"/>
    <p:sldId id="332" r:id="rId36"/>
    <p:sldId id="334" r:id="rId37"/>
    <p:sldId id="335" r:id="rId38"/>
    <p:sldId id="336" r:id="rId39"/>
    <p:sldId id="345" r:id="rId40"/>
    <p:sldId id="339" r:id="rId41"/>
    <p:sldId id="337" r:id="rId42"/>
    <p:sldId id="338" r:id="rId43"/>
    <p:sldId id="340" r:id="rId44"/>
    <p:sldId id="343" r:id="rId45"/>
    <p:sldId id="342" r:id="rId46"/>
    <p:sldId id="316" r:id="rId47"/>
    <p:sldId id="330" r:id="rId48"/>
    <p:sldId id="321" r:id="rId49"/>
    <p:sldId id="346" r:id="rId50"/>
    <p:sldId id="349" r:id="rId51"/>
    <p:sldId id="350" r:id="rId52"/>
    <p:sldId id="351" r:id="rId53"/>
    <p:sldId id="347" r:id="rId54"/>
    <p:sldId id="348" r:id="rId55"/>
    <p:sldId id="352" r:id="rId56"/>
    <p:sldId id="354" r:id="rId57"/>
    <p:sldId id="355" r:id="rId58"/>
    <p:sldId id="356" r:id="rId59"/>
    <p:sldId id="357" r:id="rId60"/>
    <p:sldId id="353" r:id="rId61"/>
    <p:sldId id="358" r:id="rId62"/>
    <p:sldId id="359" r:id="rId63"/>
    <p:sldId id="360" r:id="rId64"/>
    <p:sldId id="361" r:id="rId65"/>
    <p:sldId id="362" r:id="rId66"/>
    <p:sldId id="363" r:id="rId67"/>
    <p:sldId id="294" r:id="rId68"/>
    <p:sldId id="304" r:id="rId69"/>
    <p:sldId id="305" r:id="rId70"/>
    <p:sldId id="306" r:id="rId71"/>
    <p:sldId id="284" r:id="rId72"/>
    <p:sldId id="285" r:id="rId7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47" autoAdjust="0"/>
    <p:restoredTop sz="90000"/>
  </p:normalViewPr>
  <p:slideViewPr>
    <p:cSldViewPr snapToGrid="0">
      <p:cViewPr varScale="1">
        <p:scale>
          <a:sx n="135" d="100"/>
          <a:sy n="135" d="100"/>
        </p:scale>
        <p:origin x="192" y="336"/>
      </p:cViewPr>
      <p:guideLst/>
    </p:cSldViewPr>
  </p:slideViewPr>
  <p:outlineViewPr>
    <p:cViewPr>
      <p:scale>
        <a:sx n="33" d="100"/>
        <a:sy n="33" d="100"/>
      </p:scale>
      <p:origin x="0" y="-696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CB870C-5E57-2C41-AAC9-71F182C74697}" type="datetimeFigureOut">
              <a:rPr lang="en-US" smtClean="0"/>
              <a:t>7/24/23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E0E51-2A56-6548-92D2-7B432776E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036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E0E51-2A56-6548-92D2-7B432776EBD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46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Low-level API now has a dependency on </a:t>
            </a:r>
            <a:r>
              <a:rPr lang="en-US" dirty="0" err="1"/>
              <a:t>ILogger</a:t>
            </a:r>
            <a:r>
              <a:rPr lang="en-US" dirty="0"/>
              <a:t> defined in </a:t>
            </a:r>
            <a:r>
              <a:rPr lang="en-US" b="0" i="0" u="none" strike="noStrike" dirty="0" err="1">
                <a:solidFill>
                  <a:srgbClr val="505050"/>
                </a:solidFill>
                <a:effectLst/>
                <a:latin typeface="Segoe UI" panose="020B0502040204020203" pitchFamily="34" charset="0"/>
              </a:rPr>
              <a:t>Microsoft.Extensions.Logging.Abstractions</a:t>
            </a:r>
            <a:r>
              <a:rPr lang="en-US" b="0" i="0" u="none" strike="noStrike" dirty="0">
                <a:solidFill>
                  <a:srgbClr val="505050"/>
                </a:solidFill>
                <a:effectLst/>
                <a:latin typeface="Segoe UI" panose="020B0502040204020203" pitchFamily="34" charset="0"/>
              </a:rPr>
              <a:t> when it really shouldn’t.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E0E51-2A56-6548-92D2-7B432776EBD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83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E0E51-2A56-6548-92D2-7B432776EBD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648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E0E51-2A56-6548-92D2-7B432776EBD2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485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20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84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177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93292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942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799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886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859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55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2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87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174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57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466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048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70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41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4B6E119-0B6E-4A43-814F-75CF8686C87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0B9D0-4F0C-4F49-A0C7-49006376B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0451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nnisdietrich/FpWithCSharp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youtube.com/watch?v=zBkNBP00wJ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c39/proposal-pattern-matching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95786-3E35-38E5-EC71-23D0B7D733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Let's get </a:t>
            </a:r>
            <a:r>
              <a:rPr lang="en-US" dirty="0" err="1">
                <a:latin typeface="Consolas" panose="020B0609020204030204" pitchFamily="49" charset="0"/>
              </a:rPr>
              <a:t>Func</a:t>
            </a:r>
            <a:r>
              <a:rPr lang="en-US" dirty="0">
                <a:latin typeface="Consolas" panose="020B0609020204030204" pitchFamily="49" charset="0"/>
              </a:rPr>
              <a:t>&lt;Y&gt;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EC67EE-5852-F1C4-1374-A3CBC28A14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Adding functional programming to your OOP codebase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9350052-7038-D5F1-21E3-F792C19B7A54}"/>
              </a:ext>
            </a:extLst>
          </p:cNvPr>
          <p:cNvSpPr txBox="1">
            <a:spLocks/>
          </p:cNvSpPr>
          <p:nvPr/>
        </p:nvSpPr>
        <p:spPr>
          <a:xfrm>
            <a:off x="1154955" y="5638800"/>
            <a:ext cx="8825658" cy="861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dirty="0"/>
              <a:t>Dennis Dietrich</a:t>
            </a:r>
            <a:br>
              <a:rPr lang="en-US" dirty="0"/>
            </a:br>
            <a:r>
              <a:rPr lang="en-US" dirty="0"/>
              <a:t>Software Engineer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A4C6BC1-6D20-C3C6-F3D0-4B487926E0AA}"/>
              </a:ext>
            </a:extLst>
          </p:cNvPr>
          <p:cNvSpPr txBox="1">
            <a:spLocks/>
          </p:cNvSpPr>
          <p:nvPr/>
        </p:nvSpPr>
        <p:spPr>
          <a:xfrm>
            <a:off x="1154955" y="6581001"/>
            <a:ext cx="8825658" cy="276999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200" dirty="0"/>
              <a:t>Rev. 1 (2023-07-??), </a:t>
            </a:r>
            <a:r>
              <a:rPr lang="en-US" sz="1200" dirty="0">
                <a:hlinkClick r:id="rId2"/>
              </a:rPr>
              <a:t>https://github.com/dennisdietrich/FpWithCSharp/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25420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functions</a:t>
            </a:r>
            <a:br>
              <a:rPr lang="en-US" dirty="0"/>
            </a:br>
            <a:r>
              <a:rPr lang="en-US" dirty="0"/>
              <a:t>Why are exceptions side effects?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Exceptions alter only control-flow, not state…</a:t>
            </a:r>
          </a:p>
          <a:p>
            <a:r>
              <a:rPr lang="en-US" dirty="0"/>
              <a:t>…unless you also consider “hidden” state (and you should)</a:t>
            </a:r>
          </a:p>
        </p:txBody>
      </p:sp>
      <p:grpSp>
        <p:nvGrpSpPr>
          <p:cNvPr id="20" name="Group 19" descr="Diagram of top of call stack with two stack frames">
            <a:extLst>
              <a:ext uri="{FF2B5EF4-FFF2-40B4-BE49-F238E27FC236}">
                <a16:creationId xmlns:a16="http://schemas.microsoft.com/office/drawing/2014/main" id="{FDF136A5-3FA2-E8FA-57C7-B7553EBA5487}"/>
              </a:ext>
            </a:extLst>
          </p:cNvPr>
          <p:cNvGrpSpPr>
            <a:grpSpLocks noChangeAspect="1"/>
          </p:cNvGrpSpPr>
          <p:nvPr/>
        </p:nvGrpSpPr>
        <p:grpSpPr>
          <a:xfrm>
            <a:off x="1558947" y="3124954"/>
            <a:ext cx="3966106" cy="3241515"/>
            <a:chOff x="1558947" y="3124954"/>
            <a:chExt cx="3257550" cy="2662409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0EAD9087-5BFC-84B6-F0AA-DB5EE6C919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58947" y="3129888"/>
              <a:ext cx="3257550" cy="2657475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B6744D-50AE-57BE-ECAD-22078DB921CE}"/>
                </a:ext>
              </a:extLst>
            </p:cNvPr>
            <p:cNvSpPr/>
            <p:nvPr/>
          </p:nvSpPr>
          <p:spPr>
            <a:xfrm>
              <a:off x="1558947" y="3124954"/>
              <a:ext cx="3257550" cy="2657475"/>
            </a:xfrm>
            <a:prstGeom prst="rect">
              <a:avLst/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826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functions</a:t>
            </a:r>
            <a:br>
              <a:rPr lang="en-US" dirty="0"/>
            </a:br>
            <a:r>
              <a:rPr lang="en-US" dirty="0"/>
              <a:t>Immutability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Don‘t rely on immutability by convention</a:t>
            </a:r>
          </a:p>
          <a:p>
            <a:pPr lvl="1"/>
            <a:r>
              <a:rPr lang="en-US" dirty="0"/>
              <a:t>Easy to violate accidentally</a:t>
            </a:r>
          </a:p>
          <a:p>
            <a:pPr lvl="2"/>
            <a:r>
              <a:rPr lang="en-US" dirty="0"/>
              <a:t>Values captures in closures my be modified elsewhere</a:t>
            </a:r>
          </a:p>
          <a:p>
            <a:pPr lvl="2"/>
            <a:r>
              <a:rPr lang="en-US" dirty="0"/>
              <a:t>Worse yet, modification may happen during execution of pure function!</a:t>
            </a:r>
          </a:p>
          <a:p>
            <a:pPr lvl="1"/>
            <a:r>
              <a:rPr lang="en-US" dirty="0"/>
              <a:t>Easy to circumvent intentionally</a:t>
            </a:r>
          </a:p>
          <a:p>
            <a:r>
              <a:rPr lang="en-US" dirty="0"/>
              <a:t>Use immutable record types (C# 9 and later)…</a:t>
            </a:r>
          </a:p>
          <a:p>
            <a:r>
              <a:rPr lang="en-US" dirty="0"/>
              <a:t>…or hand-written immutable types (C# 8 and earlier)</a:t>
            </a:r>
          </a:p>
          <a:p>
            <a:r>
              <a:rPr lang="en-US" dirty="0"/>
              <a:t>Should return immutable object</a:t>
            </a:r>
          </a:p>
          <a:p>
            <a:r>
              <a:rPr lang="en-US" dirty="0"/>
              <a:t>Necessitates more memory copy operations</a:t>
            </a:r>
          </a:p>
        </p:txBody>
      </p:sp>
    </p:spTree>
    <p:extLst>
      <p:ext uri="{BB962C8B-B14F-4D97-AF65-F5344CB8AC3E}">
        <p14:creationId xmlns:p14="http://schemas.microsoft.com/office/powerpoint/2010/main" val="2909225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A4039-AD4C-CCEC-5481-F6211383D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functions - Sidebar</a:t>
            </a:r>
            <a:br>
              <a:rPr lang="en-US" dirty="0"/>
            </a:br>
            <a:r>
              <a:rPr lang="en-US" dirty="0"/>
              <a:t>When to optimize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B3168-5E46-1D81-2669-2929B58D5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i="1" dirty="0"/>
              <a:t>Only when it’s worth it!</a:t>
            </a:r>
            <a:r>
              <a:rPr lang="en-US" dirty="0"/>
              <a:t>”</a:t>
            </a:r>
            <a:br>
              <a:rPr lang="en-US" dirty="0"/>
            </a:br>
            <a:r>
              <a:rPr lang="en-US" sz="1200" dirty="0"/>
              <a:t> - Captain Obvious</a:t>
            </a:r>
          </a:p>
          <a:p>
            <a:r>
              <a:rPr lang="en-US" dirty="0"/>
              <a:t>Things to consider for each case:</a:t>
            </a:r>
          </a:p>
          <a:p>
            <a:pPr lvl="1"/>
            <a:r>
              <a:rPr lang="en-US" dirty="0"/>
              <a:t>Current cost</a:t>
            </a:r>
          </a:p>
          <a:p>
            <a:pPr lvl="1"/>
            <a:r>
              <a:rPr lang="en-US" dirty="0"/>
              <a:t>Expected performance improvement</a:t>
            </a:r>
          </a:p>
          <a:p>
            <a:pPr lvl="1"/>
            <a:r>
              <a:rPr lang="en-US" dirty="0"/>
              <a:t>Level of code churn</a:t>
            </a:r>
          </a:p>
          <a:p>
            <a:pPr lvl="1"/>
            <a:r>
              <a:rPr lang="en-US" dirty="0"/>
              <a:t>Estimated engineering effort</a:t>
            </a:r>
          </a:p>
          <a:p>
            <a:r>
              <a:rPr lang="en-US" dirty="0"/>
              <a:t>The maintainability hit is acceptable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0F4012-83B9-697A-AE32-EE5606D6A6FC}"/>
              </a:ext>
            </a:extLst>
          </p:cNvPr>
          <p:cNvSpPr/>
          <p:nvPr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38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A4039-AD4C-CCEC-5481-F6211383D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functions - Sidebar</a:t>
            </a:r>
            <a:br>
              <a:rPr lang="en-US" dirty="0"/>
            </a:br>
            <a:r>
              <a:rPr lang="en-US" dirty="0"/>
              <a:t>When to optimize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B3168-5E46-1D81-2669-2929B58D5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scenario 1: You are not Facebook… like, at all!</a:t>
            </a:r>
          </a:p>
          <a:p>
            <a:pPr lvl="1"/>
            <a:r>
              <a:rPr lang="en-US" dirty="0"/>
              <a:t>Compute spend: 			$ 1,000 per month</a:t>
            </a:r>
          </a:p>
          <a:p>
            <a:pPr lvl="1"/>
            <a:r>
              <a:rPr lang="en-US" dirty="0"/>
              <a:t>Expected improvement: 	10 %</a:t>
            </a:r>
          </a:p>
          <a:p>
            <a:pPr lvl="1"/>
            <a:r>
              <a:rPr lang="en-US" dirty="0"/>
              <a:t>Level of code churn:		high (several substantial commits per month)</a:t>
            </a:r>
          </a:p>
          <a:p>
            <a:pPr lvl="1"/>
            <a:r>
              <a:rPr lang="en-US" dirty="0"/>
              <a:t>Estimated effort:			$ 6,000</a:t>
            </a:r>
          </a:p>
          <a:p>
            <a:r>
              <a:rPr lang="en-US" dirty="0"/>
              <a:t>Worth it? No, certainly not!</a:t>
            </a:r>
          </a:p>
          <a:p>
            <a:pPr lvl="1"/>
            <a:r>
              <a:rPr lang="en-US" dirty="0"/>
              <a:t>Expected annual savings:	$ 1,200</a:t>
            </a:r>
          </a:p>
          <a:p>
            <a:pPr lvl="1"/>
            <a:r>
              <a:rPr lang="en-US" dirty="0"/>
              <a:t>Payback period:			5 years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0F4012-83B9-697A-AE32-EE5606D6A6FC}"/>
              </a:ext>
            </a:extLst>
          </p:cNvPr>
          <p:cNvSpPr/>
          <p:nvPr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40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A4039-AD4C-CCEC-5481-F6211383D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functions - Sidebar</a:t>
            </a:r>
            <a:br>
              <a:rPr lang="en-US" dirty="0"/>
            </a:br>
            <a:r>
              <a:rPr lang="en-US" dirty="0"/>
              <a:t>When to optimize III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B3168-5E46-1D81-2669-2929B58D5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scenario 2: You are Facebook! …or Google, or Microsoft…</a:t>
            </a:r>
          </a:p>
          <a:p>
            <a:pPr lvl="1"/>
            <a:r>
              <a:rPr lang="en-US" dirty="0"/>
              <a:t>Compute spend: 			$ 1,000,000 per month</a:t>
            </a:r>
          </a:p>
          <a:p>
            <a:pPr lvl="1"/>
            <a:r>
              <a:rPr lang="en-US" dirty="0"/>
              <a:t>Expected improvement: 	5 %</a:t>
            </a:r>
          </a:p>
          <a:p>
            <a:pPr lvl="1"/>
            <a:r>
              <a:rPr lang="en-US" dirty="0"/>
              <a:t>Level of code churn:		low (a few minor commits per year)</a:t>
            </a:r>
          </a:p>
          <a:p>
            <a:pPr lvl="1"/>
            <a:r>
              <a:rPr lang="en-US" dirty="0"/>
              <a:t>Estimated effort:			$ 100,000</a:t>
            </a:r>
          </a:p>
          <a:p>
            <a:r>
              <a:rPr lang="en-US" dirty="0"/>
              <a:t>Worth it? Yes, absolutely!</a:t>
            </a:r>
          </a:p>
          <a:p>
            <a:pPr lvl="1"/>
            <a:r>
              <a:rPr lang="en-US" dirty="0"/>
              <a:t>Expected annual savings:	$ 600,000</a:t>
            </a:r>
          </a:p>
          <a:p>
            <a:pPr lvl="1"/>
            <a:r>
              <a:rPr lang="en-US" dirty="0"/>
              <a:t>Payback period:			2 months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0F4012-83B9-697A-AE32-EE5606D6A6FC}"/>
              </a:ext>
            </a:extLst>
          </p:cNvPr>
          <p:cNvSpPr/>
          <p:nvPr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704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functions</a:t>
            </a:r>
            <a:br>
              <a:rPr lang="en-US" dirty="0"/>
            </a:br>
            <a:r>
              <a:rPr lang="en-US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testability</a:t>
            </a:r>
          </a:p>
          <a:p>
            <a:r>
              <a:rPr lang="en-US" dirty="0"/>
              <a:t>Can always be </a:t>
            </a:r>
            <a:r>
              <a:rPr lang="en-US" dirty="0" err="1"/>
              <a:t>memoized</a:t>
            </a:r>
            <a:endParaRPr lang="en-US" dirty="0"/>
          </a:p>
          <a:p>
            <a:r>
              <a:rPr lang="en-US" dirty="0"/>
              <a:t>Thread safety</a:t>
            </a:r>
          </a:p>
          <a:p>
            <a:r>
              <a:rPr lang="en-US" dirty="0"/>
              <a:t>Compile-time function execution</a:t>
            </a:r>
          </a:p>
          <a:p>
            <a:pPr lvl="1"/>
            <a:r>
              <a:rPr lang="en-US" i="1" dirty="0"/>
              <a:t>Rich Code for Tiny Computers: A Simple Commodore 64 Game in C++17</a:t>
            </a:r>
            <a:br>
              <a:rPr lang="en-US" dirty="0"/>
            </a:br>
            <a:r>
              <a:rPr lang="en-US" dirty="0"/>
              <a:t>Jason Turner, </a:t>
            </a:r>
            <a:r>
              <a:rPr lang="en-US" dirty="0" err="1"/>
              <a:t>CppCon</a:t>
            </a:r>
            <a:r>
              <a:rPr lang="en-US" dirty="0"/>
              <a:t> 2016</a:t>
            </a:r>
            <a:br>
              <a:rPr lang="en-US" dirty="0"/>
            </a:br>
            <a:r>
              <a:rPr lang="en-US" sz="1200" dirty="0">
                <a:hlinkClick r:id="rId2"/>
              </a:rPr>
              <a:t>https://www.youtube.com/watch?v=zBkNBP00wJE</a:t>
            </a:r>
            <a:endParaRPr lang="en-US" sz="1200" dirty="0"/>
          </a:p>
        </p:txBody>
      </p:sp>
      <p:pic>
        <p:nvPicPr>
          <p:cNvPr id="5" name="Picture 4" descr="Still frame from CppCon 2016 talk &quot;Rich Code for Tiny Computers: A Simple Commodore 64 Game in C++17&quot; by Jason Turner">
            <a:extLst>
              <a:ext uri="{FF2B5EF4-FFF2-40B4-BE49-F238E27FC236}">
                <a16:creationId xmlns:a16="http://schemas.microsoft.com/office/drawing/2014/main" id="{CFD089FE-3676-1995-475A-FFD3FCD8B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839" y="4357187"/>
            <a:ext cx="3897376" cy="2190496"/>
          </a:xfrm>
          <a:prstGeom prst="rect">
            <a:avLst/>
          </a:prstGeom>
          <a:ln w="15875">
            <a:solidFill>
              <a:schemeClr val="accent1"/>
            </a:solidFill>
          </a:ln>
          <a:effectLst>
            <a:outerShdw blurRad="127000" dist="127000" dir="2700000" algn="ctr" rotWithShape="0">
              <a:schemeClr val="bg1">
                <a:lumMod val="95000"/>
                <a:lumOff val="5000"/>
                <a:alpha val="8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67192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274838"/>
            <a:ext cx="10068412" cy="23083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Functional programming</a:t>
            </a:r>
          </a:p>
        </p:txBody>
      </p:sp>
    </p:spTree>
    <p:extLst>
      <p:ext uri="{BB962C8B-B14F-4D97-AF65-F5344CB8AC3E}">
        <p14:creationId xmlns:p14="http://schemas.microsoft.com/office/powerpoint/2010/main" val="3310324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programming (FP)</a:t>
            </a:r>
            <a:br>
              <a:rPr lang="en-US" dirty="0"/>
            </a:br>
            <a:r>
              <a:rPr lang="en-US" dirty="0"/>
              <a:t>Definition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“</a:t>
            </a:r>
            <a:r>
              <a:rPr lang="en-US" i="1" dirty="0"/>
              <a:t>Functional programming is programming using </a:t>
            </a:r>
            <a:r>
              <a:rPr lang="en-US" dirty="0"/>
              <a:t>pure functions</a:t>
            </a:r>
            <a:r>
              <a:rPr lang="en-US" i="1" dirty="0"/>
              <a:t> that manipulate </a:t>
            </a:r>
            <a:r>
              <a:rPr lang="en-US" dirty="0"/>
              <a:t>immutable values</a:t>
            </a:r>
            <a:r>
              <a:rPr lang="en-US" i="1" dirty="0"/>
              <a:t>.</a:t>
            </a:r>
            <a:r>
              <a:rPr lang="en-US" dirty="0"/>
              <a:t>”</a:t>
            </a:r>
            <a:br>
              <a:rPr lang="en-US" dirty="0"/>
            </a:br>
            <a:r>
              <a:rPr lang="en-US" sz="1200" dirty="0"/>
              <a:t> - </a:t>
            </a:r>
            <a:r>
              <a:rPr lang="en-US" sz="1200" dirty="0" err="1"/>
              <a:t>Michał</a:t>
            </a:r>
            <a:r>
              <a:rPr lang="en-US" sz="1200" dirty="0"/>
              <a:t> </a:t>
            </a:r>
            <a:r>
              <a:rPr lang="en-US" sz="1200" dirty="0" err="1"/>
              <a:t>Płachta</a:t>
            </a:r>
            <a:r>
              <a:rPr lang="en-US" sz="1200" dirty="0"/>
              <a:t>, </a:t>
            </a:r>
            <a:r>
              <a:rPr lang="en-US" sz="1200" i="1" dirty="0"/>
              <a:t>Grokking Functional Programming</a:t>
            </a:r>
          </a:p>
          <a:p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”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Functional programming is sometimes treated as synonymous with purely functional programming, a subset of functional programming which treats all functions as deterministic mathematical functions, or pure functions.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”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 - Wikipedia, 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Functional programming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E5155">
                  <a:lumMod val="40000"/>
                  <a:lumOff val="60000"/>
                </a:srgbClr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“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In computer science, purely functional programming usually designates a programming paradigm […] that treats all computation as the evaluation of mathematical functions.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”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 - Wikipedia, 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Purely functional programming</a:t>
            </a:r>
          </a:p>
        </p:txBody>
      </p:sp>
    </p:spTree>
    <p:extLst>
      <p:ext uri="{BB962C8B-B14F-4D97-AF65-F5344CB8AC3E}">
        <p14:creationId xmlns:p14="http://schemas.microsoft.com/office/powerpoint/2010/main" val="980424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programming (FP)</a:t>
            </a:r>
            <a:br>
              <a:rPr lang="en-US" dirty="0"/>
            </a:br>
            <a:r>
              <a:rPr lang="en-US" dirty="0"/>
              <a:t>Definition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i="1" dirty="0"/>
              <a:t>At a high level, it’s a programming style that emphasizes functions while avoiding state mutations.</a:t>
            </a:r>
            <a:r>
              <a:rPr lang="en-US" dirty="0"/>
              <a:t>”</a:t>
            </a:r>
            <a:br>
              <a:rPr lang="en-US" dirty="0"/>
            </a:br>
            <a:r>
              <a:rPr lang="en-US" sz="1200" dirty="0"/>
              <a:t> - Enrico </a:t>
            </a:r>
            <a:r>
              <a:rPr lang="en-US" sz="1200" dirty="0" err="1"/>
              <a:t>Buonanno</a:t>
            </a:r>
            <a:r>
              <a:rPr lang="en-US" sz="1200" dirty="0"/>
              <a:t>, </a:t>
            </a:r>
            <a:r>
              <a:rPr lang="en-US" sz="1200" i="1" dirty="0"/>
              <a:t>Functional Programming in C#</a:t>
            </a:r>
          </a:p>
          <a:p>
            <a:r>
              <a:rPr lang="en-US" dirty="0"/>
              <a:t>“</a:t>
            </a:r>
            <a:r>
              <a:rPr lang="en-US" i="1" dirty="0"/>
              <a:t>In computer science, functional programming is a programming paradigm where programs are constructed by applying and composing functions.</a:t>
            </a:r>
            <a:r>
              <a:rPr lang="en-US" dirty="0"/>
              <a:t>”</a:t>
            </a:r>
            <a:br>
              <a:rPr lang="en-US" dirty="0"/>
            </a:br>
            <a:r>
              <a:rPr lang="en-US" sz="1200" dirty="0"/>
              <a:t> - Wikipedia, </a:t>
            </a:r>
            <a:r>
              <a:rPr lang="en-US" sz="1200" i="1" dirty="0"/>
              <a:t>Functional programming</a:t>
            </a:r>
          </a:p>
          <a:p>
            <a:r>
              <a:rPr lang="en-US" dirty="0"/>
              <a:t>“</a:t>
            </a:r>
            <a:r>
              <a:rPr lang="en-US" i="1" dirty="0"/>
              <a:t>Functional programming is programming in a language that has first-class functions by defining and composing higher-order functions.</a:t>
            </a:r>
            <a:r>
              <a:rPr lang="en-US" dirty="0"/>
              <a:t>”</a:t>
            </a:r>
            <a:br>
              <a:rPr lang="en-US" dirty="0"/>
            </a:br>
            <a:r>
              <a:rPr lang="en-US" sz="1200" dirty="0"/>
              <a:t> - Dennis Dietrich, </a:t>
            </a:r>
            <a:r>
              <a:rPr lang="en-US" sz="1200" i="1" dirty="0"/>
              <a:t>Let's get </a:t>
            </a:r>
            <a:r>
              <a:rPr lang="en-US" sz="12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200" i="1" dirty="0">
                <a:latin typeface="Consolas" panose="020B0609020204030204" pitchFamily="49" charset="0"/>
                <a:cs typeface="Consolas" panose="020B0609020204030204" pitchFamily="49" charset="0"/>
              </a:rPr>
              <a:t>&lt;Y&gt;</a:t>
            </a:r>
          </a:p>
        </p:txBody>
      </p:sp>
    </p:spTree>
    <p:extLst>
      <p:ext uri="{BB962C8B-B14F-4D97-AF65-F5344CB8AC3E}">
        <p14:creationId xmlns:p14="http://schemas.microsoft.com/office/powerpoint/2010/main" val="2429029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programming (FP)</a:t>
            </a:r>
            <a:br>
              <a:rPr lang="en-US" dirty="0"/>
            </a:br>
            <a:r>
              <a:rPr lang="en-US" dirty="0"/>
              <a:t>Pattern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Supported in most functional languages including C# (since version 7, extended several times since then)</a:t>
            </a:r>
          </a:p>
          <a:p>
            <a:pPr lvl="1"/>
            <a:r>
              <a:rPr lang="en-US" dirty="0"/>
              <a:t>For example, not supported in JavaScript…</a:t>
            </a:r>
          </a:p>
          <a:p>
            <a:pPr lvl="1"/>
            <a:r>
              <a:rPr lang="en-US" dirty="0"/>
              <a:t>…but there’s an active proposal currently in stage 1</a:t>
            </a:r>
            <a:br>
              <a:rPr lang="en-US" dirty="0"/>
            </a:br>
            <a:r>
              <a:rPr lang="en-US" sz="1200" dirty="0">
                <a:hlinkClick r:id="rId2"/>
              </a:rPr>
              <a:t>https://github.com/tc39/proposal-pattern-matching</a:t>
            </a:r>
            <a:endParaRPr lang="en-US" sz="1200" dirty="0"/>
          </a:p>
          <a:p>
            <a:r>
              <a:rPr lang="en-US" dirty="0"/>
              <a:t>Common feature of functional-first languages</a:t>
            </a:r>
          </a:p>
          <a:p>
            <a:r>
              <a:rPr lang="en-US" dirty="0"/>
              <a:t>“</a:t>
            </a:r>
            <a:r>
              <a:rPr lang="en-US" i="1" dirty="0"/>
              <a:t>This article is about pattern matching in functional programming.</a:t>
            </a:r>
            <a:r>
              <a:rPr lang="en-US" dirty="0"/>
              <a:t>”</a:t>
            </a:r>
            <a:br>
              <a:rPr lang="en-US" dirty="0"/>
            </a:br>
            <a:r>
              <a:rPr lang="en-US" sz="1200" dirty="0"/>
              <a:t> - Wikipedia, </a:t>
            </a:r>
            <a:r>
              <a:rPr lang="en-US" sz="1200" i="1" dirty="0"/>
              <a:t>Pattern matching</a:t>
            </a:r>
          </a:p>
          <a:p>
            <a:r>
              <a:rPr lang="en-US" dirty="0"/>
              <a:t>“…”</a:t>
            </a:r>
            <a:br>
              <a:rPr lang="en-US" dirty="0"/>
            </a:br>
            <a:r>
              <a:rPr lang="en-US" sz="1200" dirty="0"/>
              <a:t> - Wikipedia, </a:t>
            </a:r>
            <a:r>
              <a:rPr lang="en-US" sz="1200" i="1" dirty="0"/>
              <a:t>Functional programming</a:t>
            </a:r>
          </a:p>
        </p:txBody>
      </p:sp>
    </p:spTree>
    <p:extLst>
      <p:ext uri="{BB962C8B-B14F-4D97-AF65-F5344CB8AC3E}">
        <p14:creationId xmlns:p14="http://schemas.microsoft.com/office/powerpoint/2010/main" val="2815264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B5A65-FBAA-DC24-398C-2298A2AF5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3CA19-329D-0F80-C469-2825866C6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Orders of functions</a:t>
            </a:r>
          </a:p>
          <a:p>
            <a:r>
              <a:rPr lang="en-US" dirty="0"/>
              <a:t>Pure functions</a:t>
            </a:r>
          </a:p>
          <a:p>
            <a:r>
              <a:rPr lang="en-US" dirty="0"/>
              <a:t>Functional programming (FP)</a:t>
            </a:r>
          </a:p>
          <a:p>
            <a:r>
              <a:rPr lang="en-US" dirty="0"/>
              <a:t>Closures</a:t>
            </a:r>
          </a:p>
          <a:p>
            <a:r>
              <a:rPr lang="en-US" dirty="0"/>
              <a:t>Examples</a:t>
            </a:r>
          </a:p>
          <a:p>
            <a:r>
              <a:rPr lang="en-US" dirty="0"/>
              <a:t>Next steps and further resources</a:t>
            </a:r>
          </a:p>
        </p:txBody>
      </p:sp>
    </p:spTree>
    <p:extLst>
      <p:ext uri="{BB962C8B-B14F-4D97-AF65-F5344CB8AC3E}">
        <p14:creationId xmlns:p14="http://schemas.microsoft.com/office/powerpoint/2010/main" val="18364177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Closures</a:t>
            </a:r>
          </a:p>
        </p:txBody>
      </p:sp>
    </p:spTree>
    <p:extLst>
      <p:ext uri="{BB962C8B-B14F-4D97-AF65-F5344CB8AC3E}">
        <p14:creationId xmlns:p14="http://schemas.microsoft.com/office/powerpoint/2010/main" val="2815984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A4B89-B939-C909-64A3-42C62FB09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Closures</a:t>
            </a:r>
            <a:br>
              <a:rPr lang="en-US"/>
            </a:br>
            <a:r>
              <a:rPr lang="en-US"/>
              <a:t>Partial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97AC1-F4D1-0A0B-773E-D2CB043B3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413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A4039-AD4C-CCEC-5481-F6211383D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  <a:br>
              <a:rPr lang="en-US" dirty="0"/>
            </a:br>
            <a:r>
              <a:rPr lang="en-US" dirty="0"/>
              <a:t>Kinds of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B3168-5E46-1D81-2669-2929B58D5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Order: First or higher</a:t>
            </a:r>
          </a:p>
          <a:p>
            <a:r>
              <a:rPr lang="en-US" dirty="0"/>
              <a:t>Purity: Pure or Impure</a:t>
            </a:r>
          </a:p>
          <a:p>
            <a:r>
              <a:rPr lang="en-US" dirty="0"/>
              <a:t>Variable capturing: Is it a closure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0F4012-83B9-697A-AE32-EE5606D6A6FC}"/>
              </a:ext>
            </a:extLst>
          </p:cNvPr>
          <p:cNvSpPr/>
          <p:nvPr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3808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21467979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84665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Examples</a:t>
            </a:r>
            <a:b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Adding optional logging</a:t>
            </a:r>
          </a:p>
        </p:txBody>
      </p:sp>
    </p:spTree>
    <p:extLst>
      <p:ext uri="{BB962C8B-B14F-4D97-AF65-F5344CB8AC3E}">
        <p14:creationId xmlns:p14="http://schemas.microsoft.com/office/powerpoint/2010/main" val="4162202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2E4122-056F-22C8-A9E7-0E2FAD2113B6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sealed class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HighLevelCallerNoTracing</a:t>
            </a:r>
            <a:b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LowLevelApiNoTracing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void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foreach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GetExpiredFiles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ProcessExpiredFile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Dummy so we have something to call</a:t>
            </a:r>
          </a:p>
          <a:p>
            <a:r>
              <a:rPr lang="en-US" i="1" dirty="0">
                <a:solidFill>
                  <a:srgbClr val="2487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representing further business logic</a:t>
            </a:r>
            <a:b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void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ProcessExpiredFile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FileInfo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info) { }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6F764-6F09-8EAC-7477-C236782D2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Adding optional logging</a:t>
            </a:r>
            <a:br>
              <a:rPr lang="en-US" dirty="0"/>
            </a:br>
            <a:r>
              <a:rPr lang="en-US" dirty="0"/>
              <a:t>The problem I</a:t>
            </a:r>
          </a:p>
        </p:txBody>
      </p:sp>
    </p:spTree>
    <p:extLst>
      <p:ext uri="{BB962C8B-B14F-4D97-AF65-F5344CB8AC3E}">
        <p14:creationId xmlns:p14="http://schemas.microsoft.com/office/powerpoint/2010/main" val="20399174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2E4122-056F-22C8-A9E7-0E2FAD2113B6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sealed class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LowLevelApiNoTracing</a:t>
            </a:r>
            <a:r>
              <a:rPr lang="en-US" sz="1600" dirty="0">
                <a:solidFill>
                  <a:srgbClr val="6B2FB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TimeSpan</a:t>
            </a:r>
            <a:r>
              <a:rPr lang="en-US" sz="16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DefaultTtl</a:t>
            </a:r>
            <a:r>
              <a:rPr lang="en-US" sz="16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sz="16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6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}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IList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FileInfo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GetExpiredFiles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GetAllFiles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().</a:t>
            </a:r>
            <a:r>
              <a:rPr lang="en-US" sz="16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 </a:t>
            </a:r>
            <a:r>
              <a:rPr lang="en-US" sz="1600" b="1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600" b="1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b="1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(f);</a:t>
            </a:r>
            <a:b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600" b="1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lastAccess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b="1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600" b="1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GetLastAccessTimeUtc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b="1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600" b="1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isExpired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b="1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lastAccess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 </a:t>
            </a:r>
            <a:r>
              <a:rPr lang="en-US" sz="1600" b="1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 </a:t>
            </a:r>
            <a:r>
              <a:rPr lang="en-US" sz="1600" b="1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600" b="1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UtcNow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What if we want to trace here?</a:t>
            </a:r>
            <a:br>
              <a:rPr lang="en-US" sz="1600" b="1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600" b="1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isExpired</a:t>
            </a: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b="1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ToList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Dummies so we have something to call representing further business logic</a:t>
            </a:r>
            <a:br>
              <a:rPr lang="en-US" sz="16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IEnumerable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FileInfo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GetAllFiles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Enumerable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Empty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FileInfo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TimeSpan</a:t>
            </a:r>
            <a:r>
              <a:rPr lang="en-US" sz="16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FileInfo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DefaultTtl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6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6F764-6F09-8EAC-7477-C236782D2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Adding optional logging</a:t>
            </a:r>
            <a:br>
              <a:rPr lang="en-US" dirty="0"/>
            </a:br>
            <a:r>
              <a:rPr lang="en-US" dirty="0"/>
              <a:t>The problem II</a:t>
            </a:r>
          </a:p>
        </p:txBody>
      </p:sp>
    </p:spTree>
    <p:extLst>
      <p:ext uri="{BB962C8B-B14F-4D97-AF65-F5344CB8AC3E}">
        <p14:creationId xmlns:p14="http://schemas.microsoft.com/office/powerpoint/2010/main" val="11522384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2E4122-056F-22C8-A9E7-0E2FAD2113B6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sealed class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HighLevelCallerWithLogger</a:t>
            </a:r>
            <a:r>
              <a:rPr lang="en-US" dirty="0">
                <a:solidFill>
                  <a:srgbClr val="6B2FB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LowLevelApiWithLogger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800" dirty="0" err="1">
                <a:solidFill>
                  <a:srgbClr val="6B2FB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ILogger</a:t>
            </a:r>
            <a:r>
              <a:rPr lang="en-US" sz="1800" dirty="0">
                <a:solidFill>
                  <a:srgbClr val="6B2FB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93A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Logger 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sz="1800" dirty="0">
                <a:solidFill>
                  <a:srgbClr val="00855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855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; }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void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foreach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1800" dirty="0">
                <a:solidFill>
                  <a:srgbClr val="0093A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800" dirty="0" err="1">
                <a:solidFill>
                  <a:srgbClr val="0093A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lowLevelApi</a:t>
            </a:r>
            <a:r>
              <a:rPr lang="en-US" sz="18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GetExpiredFiles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93A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Logger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ProcessExpiredFile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Dummy so we have something to call</a:t>
            </a:r>
          </a:p>
          <a:p>
            <a:r>
              <a:rPr lang="en-US" i="1" dirty="0">
                <a:solidFill>
                  <a:srgbClr val="2487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// representing further business logic</a:t>
            </a:r>
            <a:b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void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ProcessExpiredFile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FileInfo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info) { }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6F764-6F09-8EAC-7477-C236782D2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Adding optional logging</a:t>
            </a:r>
            <a:br>
              <a:rPr lang="en-US" dirty="0"/>
            </a:br>
            <a:r>
              <a:rPr lang="en-US" dirty="0"/>
              <a:t>OOP solution I</a:t>
            </a:r>
          </a:p>
        </p:txBody>
      </p:sp>
    </p:spTree>
    <p:extLst>
      <p:ext uri="{BB962C8B-B14F-4D97-AF65-F5344CB8AC3E}">
        <p14:creationId xmlns:p14="http://schemas.microsoft.com/office/powerpoint/2010/main" val="41592458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2E4122-056F-22C8-A9E7-0E2FAD2113B6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IList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FileInfo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GetExpiredFiles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6B2FB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ILogger</a:t>
            </a:r>
            <a:r>
              <a:rPr lang="en-US" sz="1800" dirty="0">
                <a:solidFill>
                  <a:srgbClr val="20202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logger = </a:t>
            </a:r>
            <a:r>
              <a:rPr lang="en-US" sz="1800" dirty="0">
                <a:solidFill>
                  <a:srgbClr val="0F54D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GetAllFiles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().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lastAccess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GetLastAccessTimeUtc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f.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isExpired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lastAccess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UtcNow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logger</a:t>
            </a:r>
            <a:r>
              <a:rPr lang="en-US" sz="1800" dirty="0">
                <a:solidFill>
                  <a:srgbClr val="20202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LogTrace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"File </a:t>
            </a:r>
            <a:r>
              <a:rPr lang="en-US" sz="1800" dirty="0">
                <a:solidFill>
                  <a:srgbClr val="6B2FB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{0}</a:t>
            </a:r>
            <a:r>
              <a:rPr lang="en-US" sz="18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with access time </a:t>
            </a:r>
            <a:r>
              <a:rPr lang="en-US" sz="1800" dirty="0">
                <a:solidFill>
                  <a:srgbClr val="6B2FB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{1}</a:t>
            </a:r>
            <a:r>
              <a:rPr lang="en-US" sz="18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and TTL </a:t>
            </a:r>
            <a:r>
              <a:rPr lang="en-US" sz="1800" dirty="0">
                <a:solidFill>
                  <a:srgbClr val="6B2FB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{2}</a:t>
            </a:r>
            <a:r>
              <a:rPr lang="en-US" sz="18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has </a:t>
            </a:r>
            <a:r>
              <a:rPr lang="en-US" sz="1800" dirty="0">
                <a:solidFill>
                  <a:srgbClr val="6B2FB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{3}</a:t>
            </a:r>
            <a:r>
              <a:rPr lang="en-US" sz="18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expired"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f.</a:t>
            </a:r>
            <a:r>
              <a:rPr lang="en-US" sz="1800" dirty="0" err="1">
                <a:solidFill>
                  <a:srgbClr val="0093A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lastAccess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isExpired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0202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en-US" sz="18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"" </a:t>
            </a:r>
            <a:r>
              <a:rPr lang="en-US" sz="1800" dirty="0">
                <a:solidFill>
                  <a:srgbClr val="20202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"not "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isExpired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}).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ToList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6F764-6F09-8EAC-7477-C236782D2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Adding optional logging</a:t>
            </a:r>
            <a:br>
              <a:rPr lang="en-US" dirty="0"/>
            </a:br>
            <a:r>
              <a:rPr lang="en-US" dirty="0"/>
              <a:t>OOP solution II</a:t>
            </a:r>
          </a:p>
        </p:txBody>
      </p:sp>
    </p:spTree>
    <p:extLst>
      <p:ext uri="{BB962C8B-B14F-4D97-AF65-F5344CB8AC3E}">
        <p14:creationId xmlns:p14="http://schemas.microsoft.com/office/powerpoint/2010/main" val="19504095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2E4122-056F-22C8-A9E7-0E2FAD2113B6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delegate void </a:t>
            </a:r>
            <a:r>
              <a:rPr lang="en-US" sz="18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Logger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message,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params object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IList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FileInfo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GetExpiredFiles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300073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Logger</a:t>
            </a:r>
            <a:r>
              <a:rPr lang="en-US" sz="1800" dirty="0">
                <a:solidFill>
                  <a:srgbClr val="20202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en-US" sz="18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logger = </a:t>
            </a:r>
            <a:r>
              <a:rPr lang="en-US" sz="1800" dirty="0">
                <a:solidFill>
                  <a:srgbClr val="0F54D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GetAllFiles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().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Where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lastAccess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GetLastAccessTimeUtc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f.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isExpired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lastAccess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UtcNow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logger</a:t>
            </a:r>
            <a:r>
              <a:rPr lang="en-US" sz="1800" dirty="0" err="1">
                <a:solidFill>
                  <a:srgbClr val="20202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8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Invoke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"File {0} with access time {1} and TTL {2} has {3}expired"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f.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lastAccess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effectiveTtl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isExpired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""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"not 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isExpired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}).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ToList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6F764-6F09-8EAC-7477-C236782D2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Adding optional logging</a:t>
            </a:r>
            <a:br>
              <a:rPr lang="en-US" dirty="0"/>
            </a:br>
            <a:r>
              <a:rPr lang="en-US" dirty="0"/>
              <a:t>Functional solution I</a:t>
            </a:r>
          </a:p>
        </p:txBody>
      </p:sp>
    </p:spTree>
    <p:extLst>
      <p:ext uri="{BB962C8B-B14F-4D97-AF65-F5344CB8AC3E}">
        <p14:creationId xmlns:p14="http://schemas.microsoft.com/office/powerpoint/2010/main" val="4218239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D8B5B-0074-0DEA-247E-F5402166D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before we start…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E129E-73DC-4CE9-9FE9-2AABACCB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here is already using functional programming?</a:t>
            </a:r>
          </a:p>
          <a:p>
            <a:r>
              <a:rPr lang="en-US" dirty="0"/>
              <a:t>Who here is using LINQ?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F043563-D861-1204-7E30-7D0470F7A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9903" y="2967335"/>
            <a:ext cx="5630067" cy="923330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sessions.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(s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020"/>
                </a:solidFill>
                <a:effectLst/>
                <a:latin typeface="Consolas" panose="020B0609020204030204" pitchFamily="49" charset="0"/>
              </a:rPr>
              <a:t>=&gt;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s.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93A1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C6C41"/>
                </a:solidFill>
                <a:effectLst/>
                <a:latin typeface="Consolas" panose="020B0609020204030204" pitchFamily="49" charset="0"/>
              </a:rPr>
              <a:t>"C#"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383838"/>
                </a:solidFill>
                <a:latin typeface="Consolas" panose="020B0609020204030204" pitchFamily="49" charset="0"/>
              </a:rPr>
              <a:t>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(s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020"/>
                </a:solidFill>
                <a:effectLst/>
                <a:latin typeface="Consolas" panose="020B0609020204030204" pitchFamily="49" charset="0"/>
              </a:rPr>
              <a:t>=&gt;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s.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93A1"/>
                </a:solidFill>
                <a:effectLst/>
                <a:latin typeface="Consolas" panose="020B0609020204030204" pitchFamily="49" charset="0"/>
              </a:rPr>
              <a:t>Speaker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383838"/>
                </a:solidFill>
                <a:latin typeface="Consolas" panose="020B0609020204030204" pitchFamily="49" charset="0"/>
              </a:rPr>
              <a:t>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Distinct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3790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2E4122-056F-22C8-A9E7-0E2FAD2113B6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LowLevelApiWithFunction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ILogger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Logger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}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void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foreach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GetExpiredFiles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93A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Logger</a:t>
            </a:r>
            <a:r>
              <a:rPr lang="en-US" sz="18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LogTrace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ProcessExpiredFile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6F764-6F09-8EAC-7477-C236782D2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Adding optional logging</a:t>
            </a:r>
            <a:br>
              <a:rPr lang="en-US" dirty="0"/>
            </a:br>
            <a:r>
              <a:rPr lang="en-US" dirty="0"/>
              <a:t>Functional solution II</a:t>
            </a:r>
          </a:p>
        </p:txBody>
      </p:sp>
    </p:spTree>
    <p:extLst>
      <p:ext uri="{BB962C8B-B14F-4D97-AF65-F5344CB8AC3E}">
        <p14:creationId xmlns:p14="http://schemas.microsoft.com/office/powerpoint/2010/main" val="37631514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2E4122-056F-22C8-A9E7-0E2FAD2113B6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LowLevelApiWithFunction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void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foreach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lowLevelApi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GetExpiredFiles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855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WriteTrace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ProcessExpiredFile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static void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WriteTrace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message,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params object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?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Trace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Format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(message,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06F764-6F09-8EAC-7477-C236782D2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Adding optional logging</a:t>
            </a:r>
            <a:br>
              <a:rPr lang="en-US" dirty="0"/>
            </a:br>
            <a:r>
              <a:rPr lang="en-US" dirty="0"/>
              <a:t>Functional solution III</a:t>
            </a:r>
          </a:p>
        </p:txBody>
      </p:sp>
    </p:spTree>
    <p:extLst>
      <p:ext uri="{BB962C8B-B14F-4D97-AF65-F5344CB8AC3E}">
        <p14:creationId xmlns:p14="http://schemas.microsoft.com/office/powerpoint/2010/main" val="13799761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84665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Examples</a:t>
            </a:r>
            <a:b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Keeping things DRY</a:t>
            </a:r>
          </a:p>
        </p:txBody>
      </p:sp>
    </p:spTree>
    <p:extLst>
      <p:ext uri="{BB962C8B-B14F-4D97-AF65-F5344CB8AC3E}">
        <p14:creationId xmlns:p14="http://schemas.microsoft.com/office/powerpoint/2010/main" val="32198546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The problem 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sealed record 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Speaker,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Title);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"Dennis Dietrich"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"So you think you know functions"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WriteToJsonFile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800" dirty="0" err="1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session.json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session);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WriteToTxtFile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800" dirty="0" err="1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session.txt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session);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6852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The problem 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WriteToJsonFile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7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7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FileMode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JsonSerializer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Serialize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session);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7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FileAttributes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WriteToTxtFile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7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7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FileMode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7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Speaker</a:t>
            </a:r>
            <a:r>
              <a:rPr lang="en-US" sz="17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}: {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7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US" sz="17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7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FileAttributes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7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7" name="Picture 6" descr="Screenshot of a console with the output of the code sample">
            <a:extLst>
              <a:ext uri="{FF2B5EF4-FFF2-40B4-BE49-F238E27FC236}">
                <a16:creationId xmlns:a16="http://schemas.microsoft.com/office/drawing/2014/main" id="{6E6AA015-7FBD-8AAD-3953-23EFF2627A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179" y="2510790"/>
            <a:ext cx="6576060" cy="1836420"/>
          </a:xfrm>
          <a:prstGeom prst="rect">
            <a:avLst/>
          </a:prstGeom>
          <a:ln w="15875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34276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The </a:t>
            </a:r>
            <a:r>
              <a:rPr lang="en-US"/>
              <a:t>problem III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WriteToJsonFile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7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7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FileMode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6B2FB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JsonSerializer</a:t>
            </a:r>
            <a:r>
              <a:rPr lang="en-US" sz="17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dirty="0" err="1">
                <a:solidFill>
                  <a:srgbClr val="00855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Serialize</a:t>
            </a:r>
            <a:r>
              <a:rPr lang="en-US" sz="17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, session);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7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FileAttributes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WriteToTxtFile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7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7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FileMode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7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7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700" dirty="0">
                <a:solidFill>
                  <a:srgbClr val="0F54D6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700" dirty="0" err="1">
                <a:solidFill>
                  <a:srgbClr val="6B2FBA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7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7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streamWriter.</a:t>
            </a:r>
            <a:r>
              <a:rPr lang="en-US" sz="1700" dirty="0" err="1">
                <a:solidFill>
                  <a:srgbClr val="00855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n-US" sz="17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7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700" dirty="0" err="1">
                <a:solidFill>
                  <a:srgbClr val="0093A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Speaker</a:t>
            </a:r>
            <a:r>
              <a:rPr lang="en-US" sz="17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}: {</a:t>
            </a:r>
            <a:r>
              <a:rPr lang="en-US" sz="1700" dirty="0" err="1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700" dirty="0" err="1">
                <a:solidFill>
                  <a:srgbClr val="0093A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US" sz="1700" dirty="0">
                <a:solidFill>
                  <a:srgbClr val="8C6C4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700" dirty="0">
                <a:solidFill>
                  <a:srgbClr val="383838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7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FileAttributes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7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3" name="Group 12" descr="Template method pattern UML diagram">
            <a:extLst>
              <a:ext uri="{FF2B5EF4-FFF2-40B4-BE49-F238E27FC236}">
                <a16:creationId xmlns:a16="http://schemas.microsoft.com/office/drawing/2014/main" id="{560C7489-9D1C-6E77-C89C-2855423A4A68}"/>
              </a:ext>
            </a:extLst>
          </p:cNvPr>
          <p:cNvGrpSpPr/>
          <p:nvPr/>
        </p:nvGrpSpPr>
        <p:grpSpPr>
          <a:xfrm>
            <a:off x="4833937" y="2499658"/>
            <a:ext cx="2524125" cy="3302000"/>
            <a:chOff x="6204962" y="964043"/>
            <a:chExt cx="2524125" cy="33020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B3BEA8E-7314-C51B-F17C-7182FF7B1366}"/>
                </a:ext>
              </a:extLst>
            </p:cNvPr>
            <p:cNvSpPr txBox="1"/>
            <p:nvPr/>
          </p:nvSpPr>
          <p:spPr>
            <a:xfrm>
              <a:off x="6204962" y="964043"/>
              <a:ext cx="2524125" cy="3302000"/>
            </a:xfrm>
            <a:prstGeom prst="rect">
              <a:avLst/>
            </a:prstGeom>
            <a:solidFill>
              <a:schemeClr val="tx1"/>
            </a:solidFill>
            <a:ln w="15875">
              <a:solidFill>
                <a:schemeClr val="accent1"/>
              </a:solidFill>
            </a:ln>
            <a:effectLst>
              <a:outerShdw blurRad="127000" dist="127000" dir="2700000" algn="tl" rotWithShape="0">
                <a:schemeClr val="bg1">
                  <a:lumMod val="95000"/>
                  <a:lumOff val="5000"/>
                  <a:alpha val="80000"/>
                </a:schemeClr>
              </a:outerShdw>
            </a:effectLst>
          </p:spPr>
          <p:txBody>
            <a:bodyPr wrap="square" rtlCol="0">
              <a:noAutofit/>
            </a:bodyPr>
            <a:lstStyle/>
            <a:p>
              <a:endParaRPr lang="en-US" dirty="0"/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E6D7F250-ED12-4633-4830-97EDAA3F49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204962" y="964043"/>
              <a:ext cx="2524125" cy="330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281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OOP solution 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abstract class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content)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FileMode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CreateNewImpl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content);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FileAttributes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protected abstract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CreateNewImpl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6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92060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OOP solution 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sealed class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JsonFileWriter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protected override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CreateNewImpl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JsonSerializer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Serialize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session);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sealed class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SessionTxtFileWriter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protected override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CreateNewImpl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  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</a:t>
            </a:r>
          </a:p>
          <a:p>
            <a:r>
              <a:rPr lang="en-US" sz="1600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Speaker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}: {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6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416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Functional solution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Action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action)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FileMode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action(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FileAttributes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WriteToJsonFile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s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JsonSerializer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Serialize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(s, session));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WriteToTxtFile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s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Speaker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}: {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});</a:t>
            </a:r>
            <a:endParaRPr lang="en-US" sz="16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2956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A90F3-50EA-45B6-4F4B-A69976F819E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200" dirty="0">
                <a:solidFill>
                  <a:srgbClr val="FF0000"/>
                </a:solidFill>
              </a:rPr>
              <a:t>TODO</a:t>
            </a:r>
          </a:p>
          <a:p>
            <a:pPr marL="0" indent="0" algn="ctr">
              <a:buNone/>
            </a:pPr>
            <a:endParaRPr lang="en-US" sz="4200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sz="4200" dirty="0">
                <a:solidFill>
                  <a:srgbClr val="FF0000"/>
                </a:solidFill>
              </a:rPr>
              <a:t>Add reference to “hole-in-the-middle” and ”method-core injection”</a:t>
            </a:r>
          </a:p>
        </p:txBody>
      </p:sp>
    </p:spTree>
    <p:extLst>
      <p:ext uri="{BB962C8B-B14F-4D97-AF65-F5344CB8AC3E}">
        <p14:creationId xmlns:p14="http://schemas.microsoft.com/office/powerpoint/2010/main" val="4142530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Orders of functions</a:t>
            </a:r>
          </a:p>
        </p:txBody>
      </p:sp>
    </p:spTree>
    <p:extLst>
      <p:ext uri="{BB962C8B-B14F-4D97-AF65-F5344CB8AC3E}">
        <p14:creationId xmlns:p14="http://schemas.microsoft.com/office/powerpoint/2010/main" val="31185027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DD18E-11BC-9CAD-01C5-6385F8496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The problem reloaded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E9157-90AC-EB08-E479-347080664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dirty="0"/>
              <a:t>What if we want to add</a:t>
            </a:r>
          </a:p>
          <a:p>
            <a:pPr marL="0" indent="0" algn="ctr">
              <a:buNone/>
            </a:pPr>
            <a:r>
              <a:rPr lang="en-US" dirty="0"/>
              <a:t>optional exception handling?</a:t>
            </a:r>
          </a:p>
        </p:txBody>
      </p:sp>
    </p:spTree>
    <p:extLst>
      <p:ext uri="{BB962C8B-B14F-4D97-AF65-F5344CB8AC3E}">
        <p14:creationId xmlns:p14="http://schemas.microsoft.com/office/powerpoint/2010/main" val="4046147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OOP solution reloaded 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sealed class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IOExceptionHandler</a:t>
            </a:r>
            <a:r>
              <a:rPr lang="en-US" sz="17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IExceptionHandler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IOException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bool </a:t>
            </a:r>
            <a:r>
              <a:rPr lang="en-US" sz="17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Handle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IOException</a:t>
            </a:r>
            <a:r>
              <a:rPr lang="en-US" sz="17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e)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(e);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false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7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700" dirty="0">
              <a:solidFill>
                <a:srgbClr val="0F54D6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handler =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IOExceptionHandler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JsonFileWriterWithExceptionHandling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7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IOException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700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sz="17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ExceptionHandler</a:t>
            </a:r>
            <a:r>
              <a:rPr lang="en-US" sz="17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handler }.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700" dirty="0" err="1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session.json</a:t>
            </a:r>
            <a:r>
              <a:rPr lang="en-US" sz="17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session);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SessionTxtFileWriterWithExceptionHandling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IOException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700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sz="17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ExceptionHandler</a:t>
            </a:r>
            <a:r>
              <a:rPr lang="en-US" sz="17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handler }.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700" dirty="0" err="1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session.txt</a:t>
            </a:r>
            <a:r>
              <a:rPr lang="en-US" sz="17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session);</a:t>
            </a:r>
            <a:endParaRPr lang="en-US" sz="17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727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OOP solution reloaded 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abstract class 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FileWriterWithExceptionHandling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TCont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TEx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500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where 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TEx</a:t>
            </a:r>
            <a:r>
              <a:rPr lang="en-US" sz="15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5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Exception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IExceptionHandler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TEx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5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en-US" sz="15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ExceptionHandler</a:t>
            </a:r>
            <a:r>
              <a:rPr lang="en-US" sz="15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sz="15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5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}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void </a:t>
            </a:r>
            <a:r>
              <a:rPr lang="en-US" sz="15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TCont</a:t>
            </a:r>
            <a:r>
              <a:rPr lang="en-US" sz="15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content) {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try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5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5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FileMode</a:t>
            </a:r>
            <a:r>
              <a:rPr lang="en-US" sz="15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5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5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CreateNewImpl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content);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5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5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5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FileAttributes</a:t>
            </a:r>
            <a:r>
              <a:rPr lang="en-US" sz="15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5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catch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TEx</a:t>
            </a:r>
            <a:r>
              <a:rPr lang="en-US" sz="15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e)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when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ExceptionHandler</a:t>
            </a:r>
            <a:r>
              <a:rPr lang="en-US" sz="15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!=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ExceptionHandler</a:t>
            </a:r>
            <a:r>
              <a:rPr lang="en-US" sz="15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5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Handle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(e))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throw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protected abstract void </a:t>
            </a:r>
            <a:r>
              <a:rPr lang="en-US" sz="15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CreateNewImpl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5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TCont</a:t>
            </a:r>
            <a:r>
              <a:rPr lang="en-US" sz="15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session);</a:t>
            </a:r>
            <a:b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5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2514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Action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action)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FileMode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action(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FileAttributes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WriteToJsonFile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s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JsonSerializer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Serialize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(s, session));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WriteToTxtFile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s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Speaker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}: {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});</a:t>
            </a:r>
            <a:endParaRPr lang="en-US" sz="16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Functional solution reloaded 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1CBC1-9A06-D5E4-98DF-BA1917538E8F}"/>
              </a:ext>
            </a:extLst>
          </p:cNvPr>
          <p:cNvSpPr txBox="1"/>
          <p:nvPr/>
        </p:nvSpPr>
        <p:spPr>
          <a:xfrm>
            <a:off x="4114612" y="2876080"/>
            <a:ext cx="2923940" cy="1105840"/>
          </a:xfrm>
          <a:prstGeom prst="rect">
            <a:avLst/>
          </a:prstGeom>
          <a:solidFill>
            <a:schemeClr val="tx1"/>
          </a:solidFill>
          <a:ln w="15875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Nothing needs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to change!</a:t>
            </a:r>
          </a:p>
        </p:txBody>
      </p:sp>
    </p:spTree>
    <p:extLst>
      <p:ext uri="{BB962C8B-B14F-4D97-AF65-F5344CB8AC3E}">
        <p14:creationId xmlns:p14="http://schemas.microsoft.com/office/powerpoint/2010/main" val="37000849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Action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action)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FileMode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action(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fileStream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</a:t>
            </a:r>
            <a:r>
              <a:rPr lang="en-US" sz="16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FileAttributes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WriteToJsonFile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s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JsonSerializer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Serialize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(s, session));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WriteToTxtFile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filename,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CreateNewFile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(filename, s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var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(s);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streamWriter.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Speaker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}: {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Title</a:t>
            </a:r>
            <a:r>
              <a:rPr lang="en-US" sz="16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});</a:t>
            </a:r>
            <a:endParaRPr lang="en-US" sz="16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Functional solution reloaded II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1CBC1-9A06-D5E4-98DF-BA1917538E8F}"/>
              </a:ext>
            </a:extLst>
          </p:cNvPr>
          <p:cNvSpPr txBox="1"/>
          <p:nvPr/>
        </p:nvSpPr>
        <p:spPr>
          <a:xfrm>
            <a:off x="1471614" y="2729897"/>
            <a:ext cx="8209935" cy="2841522"/>
          </a:xfrm>
          <a:prstGeom prst="rect">
            <a:avLst/>
          </a:prstGeom>
          <a:solidFill>
            <a:schemeClr val="tx1"/>
          </a:solidFill>
          <a:ln w="15875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r>
              <a:rPr lang="en-US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void </a:t>
            </a:r>
            <a:r>
              <a:rPr lang="en-US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WithExceptionHandler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Action 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action, </a:t>
            </a:r>
            <a:r>
              <a:rPr lang="en-US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bool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handler) </a:t>
            </a:r>
            <a:r>
              <a:rPr lang="en-US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where </a:t>
            </a:r>
            <a:r>
              <a:rPr lang="en-US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Exception 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try 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action();</a:t>
            </a:r>
            <a:b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catch 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e) {</a:t>
            </a:r>
            <a:b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(handler(e))</a:t>
            </a:r>
            <a:b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throw</a:t>
            </a: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6917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handler = (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IOException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(e);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false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writeToJsonFile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n, 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  <a:p>
            <a:r>
              <a:rPr lang="en-US" dirty="0">
                <a:solidFill>
                  <a:srgbClr val="20202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WithExceptionHandler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(()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WriteToJsonFile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(n, s), handler);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writeToTxtFile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n, 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  <a:p>
            <a:r>
              <a:rPr lang="en-US" dirty="0">
                <a:solidFill>
                  <a:srgbClr val="20202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WithExceptionHandler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(()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WriteToTxtFile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(n, s), handler);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writeToJsonFile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800" dirty="0" err="1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session.json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session);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writeToTxtFile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800" dirty="0" err="1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session.txt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session);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Keeping things DRY</a:t>
            </a:r>
            <a:br>
              <a:rPr lang="en-US" dirty="0"/>
            </a:br>
            <a:r>
              <a:rPr lang="en-US" dirty="0"/>
              <a:t>Functional solution reloaded III</a:t>
            </a:r>
          </a:p>
        </p:txBody>
      </p:sp>
    </p:spTree>
    <p:extLst>
      <p:ext uri="{BB962C8B-B14F-4D97-AF65-F5344CB8AC3E}">
        <p14:creationId xmlns:p14="http://schemas.microsoft.com/office/powerpoint/2010/main" val="33525258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A4039-AD4C-CCEC-5481-F6211383D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“Disadvantages” of FP - Sidebar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B3168-5E46-1D81-2669-2929B58D5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  <a:p>
            <a:pPr lvl="1"/>
            <a:r>
              <a:rPr lang="en-US" dirty="0"/>
              <a:t>Memory copy overhead</a:t>
            </a:r>
          </a:p>
          <a:p>
            <a:pPr lvl="1"/>
            <a:r>
              <a:rPr lang="en-US" dirty="0"/>
              <a:t>Heap allocations</a:t>
            </a:r>
          </a:p>
          <a:p>
            <a:r>
              <a:rPr lang="en-US" dirty="0"/>
              <a:t>Level of abstraction</a:t>
            </a:r>
          </a:p>
          <a:p>
            <a:pPr lvl="1"/>
            <a:r>
              <a:rPr lang="en-US" dirty="0"/>
              <a:t>Higher (or at least different)</a:t>
            </a:r>
          </a:p>
          <a:p>
            <a:pPr lvl="1"/>
            <a:r>
              <a:rPr lang="en-US" dirty="0"/>
              <a:t>Combined with other abstract concepts</a:t>
            </a:r>
          </a:p>
          <a:p>
            <a:r>
              <a:rPr lang="en-US" dirty="0"/>
              <a:t>Not as popular as OOP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0F4012-83B9-697A-AE32-EE5606D6A6FC}"/>
              </a:ext>
            </a:extLst>
          </p:cNvPr>
          <p:cNvSpPr/>
          <p:nvPr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1600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84665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Examples</a:t>
            </a:r>
            <a:b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Generator</a:t>
            </a:r>
          </a:p>
        </p:txBody>
      </p:sp>
    </p:spTree>
    <p:extLst>
      <p:ext uri="{BB962C8B-B14F-4D97-AF65-F5344CB8AC3E}">
        <p14:creationId xmlns:p14="http://schemas.microsoft.com/office/powerpoint/2010/main" val="17925978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57B9-0325-6B81-0CBF-8DA68FF6A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C9749-11D5-5C76-8DA2-92014FCBB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dirty="0"/>
              <a:t>Write a generator that outputs an infinite</a:t>
            </a:r>
          </a:p>
          <a:p>
            <a:pPr marL="0" indent="0" algn="ctr">
              <a:buNone/>
            </a:pPr>
            <a:r>
              <a:rPr lang="en-US" dirty="0"/>
              <a:t>sequence of </a:t>
            </a:r>
            <a:r>
              <a:rPr lang="en-US" dirty="0" err="1"/>
              <a:t>DateTime</a:t>
            </a:r>
            <a:r>
              <a:rPr lang="en-US" dirty="0"/>
              <a:t> values with a given interval</a:t>
            </a:r>
          </a:p>
        </p:txBody>
      </p:sp>
    </p:spTree>
    <p:extLst>
      <p:ext uri="{BB962C8B-B14F-4D97-AF65-F5344CB8AC3E}">
        <p14:creationId xmlns:p14="http://schemas.microsoft.com/office/powerpoint/2010/main" val="11101675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OOP solution 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interface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IGenerator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bool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GetNext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out 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973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 of functions</a:t>
            </a:r>
            <a:br>
              <a:rPr lang="en-US" dirty="0"/>
            </a:br>
            <a:r>
              <a:rPr lang="en-US" dirty="0"/>
              <a:t>First-order functions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B0CC336-07BD-ADDD-D2B9-CC648B237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  <a:t>// First-order functions take and return data</a:t>
            </a:r>
            <a:b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  <a:t>// Examples: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F54D6"/>
              </a:solidFill>
              <a:effectLst/>
              <a:latin typeface="Consolas" panose="020B06090202040302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rgbClr val="0F54D6"/>
              </a:solidFill>
              <a:latin typeface="Consolas" panose="020B06090202040302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public static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00073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0007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SpecifyKind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00073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0007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value,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00073"/>
                </a:solidFill>
                <a:effectLst/>
                <a:latin typeface="Consolas" panose="020B0609020204030204" pitchFamily="49" charset="0"/>
              </a:rPr>
              <a:t>DateTimeKind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0007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kind)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</a:b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public static int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TSource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this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IEnumerable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TSource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&gt; source)</a:t>
            </a:r>
            <a:endParaRPr lang="en-US" altLang="en-US" dirty="0">
              <a:solidFill>
                <a:srgbClr val="383838"/>
              </a:solidFill>
              <a:latin typeface="Consolas" panose="020B06090202040302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0" i="1" u="none" strike="noStrike" cap="none" normalizeH="0" baseline="0" dirty="0">
              <a:ln>
                <a:noFill/>
              </a:ln>
              <a:solidFill>
                <a:srgbClr val="248700"/>
              </a:solidFill>
              <a:effectLst/>
              <a:latin typeface="Consolas" panose="020B06090202040302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  <a:t>// Instance </a:t>
            </a:r>
            <a:r>
              <a:rPr lang="en-US" altLang="en-US" i="1" dirty="0">
                <a:solidFill>
                  <a:srgbClr val="248700"/>
                </a:solidFill>
                <a:latin typeface="Consolas" panose="020B0609020204030204" pitchFamily="49" charset="0"/>
              </a:rPr>
              <a:t>method with hidden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en-US" i="1" dirty="0">
                <a:solidFill>
                  <a:srgbClr val="248700"/>
                </a:solidFill>
                <a:latin typeface="Consolas" panose="020B0609020204030204" pitchFamily="49" charset="0"/>
              </a:rPr>
              <a:t> parameter</a:t>
            </a:r>
            <a:b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public char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ToCharArray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</a:b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383838"/>
              </a:solidFill>
              <a:effectLst/>
              <a:latin typeface="Consolas" panose="020B06090202040302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  <a:t>// Empty parameter list and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  <a:t> are data too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public static void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()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7140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OOP solution 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class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TimeGenerator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IGenerator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int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_interval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_next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TimeGenerator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start,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interval) 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 &lt;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throw new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ArgumentOutOfRangeException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nameof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(interval),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"Interval must be greater than zero."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_next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start;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_interval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interval;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608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OOP solution 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bool 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GetNext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out </a:t>
            </a:r>
            <a:r>
              <a:rPr lang="en-US" sz="17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7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next)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{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 = </a:t>
            </a:r>
            <a:r>
              <a:rPr lang="en-US" sz="17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_next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try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7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_next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7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7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</a:t>
            </a:r>
            <a:r>
              <a:rPr lang="en-US" sz="17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7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AddSeconds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_interval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catch 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ArgumentOutOfRangeException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next =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false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next = current;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true</a:t>
            </a: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7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7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9142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OOP solution IV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28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$"Generating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times with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seconds interval using custom generator implementation..."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IGenerator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times 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TimeGenerator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times.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GetNext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out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:u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7811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A90F3-50EA-45B6-4F4B-A69976F819E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200" dirty="0">
                <a:solidFill>
                  <a:srgbClr val="FF0000"/>
                </a:solidFill>
              </a:rPr>
              <a:t>TODO</a:t>
            </a:r>
          </a:p>
          <a:p>
            <a:pPr marL="0" indent="0" algn="ctr">
              <a:buNone/>
            </a:pPr>
            <a:endParaRPr lang="en-US" sz="4200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sz="4200" dirty="0">
                <a:solidFill>
                  <a:srgbClr val="FF0000"/>
                </a:solidFill>
              </a:rPr>
              <a:t>Add screenshots of output to previous slide</a:t>
            </a:r>
          </a:p>
        </p:txBody>
      </p:sp>
    </p:spTree>
    <p:extLst>
      <p:ext uri="{BB962C8B-B14F-4D97-AF65-F5344CB8AC3E}">
        <p14:creationId xmlns:p14="http://schemas.microsoft.com/office/powerpoint/2010/main" val="41661466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Generator solution 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IEnumerable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CreateEnumerable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start,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 &lt;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throw new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ArgumentOutOfRangeException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nameof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(interval),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"Interval must be greater than zero."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AddSeconds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yield return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start =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4241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Generator solution 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28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$"Generating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times with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seconds interval using generator implementation..."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IEnumerator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times =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TimeGenerator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CreateEnumerable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GetEnumerator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times.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MoveNext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times.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:u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0395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Generator solution 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MethodImpl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MethodImplOptions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b="1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AggressiveInlining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)]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GetNext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IEnumerator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enumerator)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enumerator.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MoveNext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throw new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InvalidOperationException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"No more elements in sequence."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enumerator.</a:t>
            </a:r>
            <a:r>
              <a:rPr lang="en-US" sz="18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0197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Generator solution IV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28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$"Generating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times with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seconds interval using generator implementation..."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using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IEnumerator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times =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TimeGenerator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CreateEnumerable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GetEnumerator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times.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GetNext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:u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1688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FP solution 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CreateFunction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start,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 &lt;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throw new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ArgumentOutOfRangeException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nameof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(interval),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"Interval must be greater than zero."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start;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start =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AddSeconds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2315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FP solution 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28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$"Generating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times with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seconds interval using functional implementation..."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times =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TimeGenerator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CreateFunction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times()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:u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1356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 of functions</a:t>
            </a:r>
            <a:br>
              <a:rPr lang="en-US" dirty="0"/>
            </a:br>
            <a:r>
              <a:rPr lang="en-US" dirty="0"/>
              <a:t>Higher-order functions (HOFs)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34C0A34-D4E3-EDFF-9A0D-61DF339548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  <a:t>// HOFs take at least one function or return a function</a:t>
            </a:r>
            <a:b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  <a:t>// Examples: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F54D6"/>
              </a:solidFill>
              <a:effectLst/>
              <a:latin typeface="Consolas" panose="020B06090202040302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public static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IEnumerable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TSource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&gt;(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this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IEnumerable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TSource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&gt; source,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00073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TSource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&gt; selector)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</a:br>
            <a:b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Lazy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00073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valueFactory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b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2487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public static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IServiceCollection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55F"/>
                </a:solidFill>
                <a:effectLst/>
                <a:latin typeface="Consolas" panose="020B0609020204030204" pitchFamily="49" charset="0"/>
              </a:rPr>
              <a:t>AddTransient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TService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&gt;(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this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IServiceCollection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services,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00073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IServiceProvider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TService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implementationFactory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8383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where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TService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B2FB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20202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54D6"/>
                </a:solidFill>
                <a:effectLst/>
                <a:latin typeface="Consolas" panose="020B0609020204030204" pitchFamily="49" charset="0"/>
              </a:rPr>
              <a:t>class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3570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DD18E-11BC-9CAD-01C5-6385F8496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The problem reloaded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E9157-90AC-EB08-E479-347080664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dirty="0"/>
              <a:t>Now synchronize it!</a:t>
            </a:r>
          </a:p>
        </p:txBody>
      </p:sp>
    </p:spTree>
    <p:extLst>
      <p:ext uri="{BB962C8B-B14F-4D97-AF65-F5344CB8AC3E}">
        <p14:creationId xmlns:p14="http://schemas.microsoft.com/office/powerpoint/2010/main" val="143413656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OOP solution reloaded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class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IGeneratorExtensions</a:t>
            </a:r>
            <a:r>
              <a:rPr lang="en-US" sz="1600" dirty="0">
                <a:solidFill>
                  <a:srgbClr val="6B2FB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IGenerator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Synchronized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IGenerator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generator)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  <a:p>
            <a:r>
              <a:rPr lang="en-US" sz="1600" dirty="0">
                <a:solidFill>
                  <a:srgbClr val="20202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SynchronizedGenerator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&gt;(generator);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class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SynchronizedGenerator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IGenerator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6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IGenerator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_target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6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object </a:t>
            </a:r>
            <a:r>
              <a:rPr lang="en-US" sz="16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syncRoot</a:t>
            </a:r>
            <a:r>
              <a:rPr lang="en-US" sz="16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internal 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SynchronizedGenerator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IGenerator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target) </a:t>
            </a:r>
            <a:r>
              <a:rPr lang="en-US" sz="16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6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_target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target;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bool 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GetNext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out </a:t>
            </a:r>
            <a:r>
              <a:rPr lang="en-US" sz="16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next) {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lock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syncRoot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60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60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target</a:t>
            </a:r>
            <a:r>
              <a:rPr lang="en-US" sz="16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GetNext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out </a:t>
            </a: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next);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6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40027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Generator solution reloaded 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See also:</a:t>
            </a:r>
          </a:p>
          <a:p>
            <a: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https://</a:t>
            </a:r>
            <a:r>
              <a:rPr lang="en-US" sz="1800" i="1" dirty="0" err="1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codeblog.jonskeet.uk</a:t>
            </a:r>
            <a: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/2009/10/23/iterating-atomically/</a:t>
            </a:r>
            <a:br>
              <a:rPr lang="en-US" sz="180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interface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ISynchronizedEnumerator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IDisposable</a:t>
            </a:r>
            <a:b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bool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GetNext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out 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nextValue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29869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Generator solution reloaded 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class </a:t>
            </a:r>
            <a:r>
              <a:rPr lang="en-US" sz="117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IEnumerableExtensions</a:t>
            </a:r>
            <a:b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</a:t>
            </a:r>
            <a:r>
              <a:rPr lang="en-US" sz="117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ISynchronizedEnumerator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17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GetSynchronizedEnumerator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 </a:t>
            </a:r>
            <a:r>
              <a:rPr lang="en-US" sz="117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IEnumerable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enumerable) </a:t>
            </a:r>
            <a:r>
              <a:rPr lang="en-US" sz="117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</a:p>
          <a:p>
            <a:r>
              <a:rPr lang="en-US" sz="1170" dirty="0">
                <a:solidFill>
                  <a:srgbClr val="20202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17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SynchronizedEnumerator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&gt;(enumerable);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17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i="1" dirty="0">
                <a:solidFill>
                  <a:srgbClr val="2487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sealed class </a:t>
            </a:r>
            <a:r>
              <a:rPr lang="en-US" sz="117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SynchronizedEnumerator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17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17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ISynchronizedEnumerator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{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17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object </a:t>
            </a:r>
            <a:r>
              <a:rPr lang="en-US" sz="117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17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syncRoot</a:t>
            </a:r>
            <a:r>
              <a:rPr lang="en-US" sz="117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17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readonly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7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IEnumerator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17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_enumerator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internal </a:t>
            </a:r>
            <a:r>
              <a:rPr lang="en-US" sz="117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SynchronizedEnumerator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7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IEnumerable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enumerable) </a:t>
            </a:r>
            <a:r>
              <a:rPr lang="en-US" sz="117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17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_enumerator 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17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enumerable.</a:t>
            </a:r>
            <a:r>
              <a:rPr lang="en-US" sz="117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GetEnumerator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bool </a:t>
            </a:r>
            <a:r>
              <a:rPr lang="en-US" sz="117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GetNext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out </a:t>
            </a:r>
            <a:r>
              <a:rPr lang="en-US" sz="117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17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en-US" sz="117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nextValue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lock 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7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17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syncRoot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17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valueAvailable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7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17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enumerator</a:t>
            </a:r>
            <a:r>
              <a:rPr lang="en-US" sz="117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17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MoveNext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17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nextValue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17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valueAvailable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7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? </a:t>
            </a:r>
            <a:r>
              <a:rPr lang="en-US" sz="117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17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enumerator</a:t>
            </a:r>
            <a:r>
              <a:rPr lang="en-US" sz="117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17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</a:t>
            </a:r>
            <a:r>
              <a:rPr lang="en-US" sz="117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7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default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17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valueAvailable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}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17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void </a:t>
            </a:r>
            <a:r>
              <a:rPr lang="en-US" sz="117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Dispose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17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170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170" dirty="0" err="1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enumerator</a:t>
            </a:r>
            <a:r>
              <a:rPr lang="en-US" sz="117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17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Dispose</a:t>
            </a: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17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17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68331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FP solution reloaded 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CreateFunction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start,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 &lt;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throw new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ArgumentOutOfRangeException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nameof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(interval),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"Interval must be greater than zero."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start;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start =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AddSeconds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877F31-F86B-A096-5478-8977A6B12786}"/>
              </a:ext>
            </a:extLst>
          </p:cNvPr>
          <p:cNvSpPr txBox="1"/>
          <p:nvPr/>
        </p:nvSpPr>
        <p:spPr>
          <a:xfrm>
            <a:off x="4114612" y="2876080"/>
            <a:ext cx="2923940" cy="1105840"/>
          </a:xfrm>
          <a:prstGeom prst="rect">
            <a:avLst/>
          </a:prstGeom>
          <a:solidFill>
            <a:schemeClr val="tx1"/>
          </a:solidFill>
          <a:ln w="15875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Nothing needs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to change!</a:t>
            </a:r>
          </a:p>
        </p:txBody>
      </p:sp>
    </p:spTree>
    <p:extLst>
      <p:ext uri="{BB962C8B-B14F-4D97-AF65-F5344CB8AC3E}">
        <p14:creationId xmlns:p14="http://schemas.microsoft.com/office/powerpoint/2010/main" val="382503509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FP solution reloaded 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CreateFunction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start,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 &lt;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throw new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ArgumentOutOfRangeException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 err="1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nameof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(interval), 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"Interval must be greater than zero."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start;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start =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AddSeconds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(interval);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7FE456-6CEC-8EFA-39CD-EF13C328652C}"/>
              </a:ext>
            </a:extLst>
          </p:cNvPr>
          <p:cNvSpPr txBox="1"/>
          <p:nvPr/>
        </p:nvSpPr>
        <p:spPr>
          <a:xfrm>
            <a:off x="2142147" y="2720226"/>
            <a:ext cx="6590740" cy="2860863"/>
          </a:xfrm>
          <a:prstGeom prst="rect">
            <a:avLst/>
          </a:prstGeom>
          <a:solidFill>
            <a:schemeClr val="tx1"/>
          </a:solidFill>
          <a:ln w="15875">
            <a:solidFill>
              <a:schemeClr val="accent1"/>
            </a:solidFill>
          </a:ln>
          <a:effectLst>
            <a:outerShdw blurRad="127000" dist="127000" dir="2700000" algn="tl" rotWithShape="0">
              <a:prstClr val="black">
                <a:alpha val="80000"/>
              </a:prstClr>
            </a:outerShdw>
          </a:effectLst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static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Synchronized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&gt;(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object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syncRoot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lock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syncRoot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};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1724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BA35-BDBE-B7C7-C751-0EF3E5FDD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- Generator</a:t>
            </a:r>
            <a:br>
              <a:rPr lang="en-US" dirty="0"/>
            </a:br>
            <a:r>
              <a:rPr lang="en-US" dirty="0"/>
              <a:t>FP solution reloaded III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0D59A-279C-D026-0EA4-C2830007A8CA}"/>
              </a:ext>
            </a:extLst>
          </p:cNvPr>
          <p:cNvSpPr txBox="1"/>
          <p:nvPr/>
        </p:nvSpPr>
        <p:spPr>
          <a:xfrm>
            <a:off x="1103312" y="2052918"/>
            <a:ext cx="8946541" cy="4195481"/>
          </a:xfrm>
          <a:prstGeom prst="rect">
            <a:avLst/>
          </a:prstGeom>
          <a:solidFill>
            <a:srgbClr val="FFFFFF"/>
          </a:solidFill>
          <a:ln w="15875"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const int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01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23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28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$"Generating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times with {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 seconds interval using functional implementation..."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800" dirty="0">
                <a:solidFill>
                  <a:srgbClr val="20202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30007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times =</a:t>
            </a:r>
          </a:p>
          <a:p>
            <a:r>
              <a:rPr lang="en-US" dirty="0">
                <a:solidFill>
                  <a:srgbClr val="383838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Synchronized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TimeGenerator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CreateFunction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startTime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interval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F54D6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var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AB2F6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800" b="1" dirty="0">
                <a:solidFill>
                  <a:srgbClr val="0093A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iterations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  <a:b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sz="1800" dirty="0" err="1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855F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WriteLine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$"{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times()</a:t>
            </a:r>
            <a:r>
              <a:rPr lang="en-US" sz="1800" dirty="0">
                <a:solidFill>
                  <a:srgbClr val="6B2FBA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:u</a:t>
            </a:r>
            <a:r>
              <a:rPr lang="en-US" sz="1800" dirty="0">
                <a:solidFill>
                  <a:srgbClr val="8C6C4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}"</a:t>
            </a:r>
            <a:r>
              <a:rPr lang="en-US" sz="1800" dirty="0">
                <a:solidFill>
                  <a:srgbClr val="38383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800" dirty="0">
              <a:solidFill>
                <a:srgbClr val="20202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04762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274838"/>
            <a:ext cx="10068412" cy="230832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Next steps and further resources</a:t>
            </a:r>
          </a:p>
        </p:txBody>
      </p:sp>
    </p:spTree>
    <p:extLst>
      <p:ext uri="{BB962C8B-B14F-4D97-AF65-F5344CB8AC3E}">
        <p14:creationId xmlns:p14="http://schemas.microsoft.com/office/powerpoint/2010/main" val="14482216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and further resources</a:t>
            </a:r>
            <a:br>
              <a:rPr lang="en-US" dirty="0"/>
            </a:br>
            <a:r>
              <a:rPr lang="en-US" dirty="0"/>
              <a:t>More FP with C#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6690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and further resources</a:t>
            </a:r>
            <a:br>
              <a:rPr lang="en-US" dirty="0"/>
            </a:br>
            <a:r>
              <a:rPr lang="en-US" dirty="0"/>
              <a:t>Functional(-first)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39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Pure functions</a:t>
            </a:r>
          </a:p>
        </p:txBody>
      </p:sp>
    </p:spTree>
    <p:extLst>
      <p:ext uri="{BB962C8B-B14F-4D97-AF65-F5344CB8AC3E}">
        <p14:creationId xmlns:p14="http://schemas.microsoft.com/office/powerpoint/2010/main" val="371821257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and further resources</a:t>
            </a:r>
            <a:br>
              <a:rPr lang="en-US" dirty="0"/>
            </a:br>
            <a:r>
              <a:rPr lang="en-US" dirty="0"/>
              <a:t>Learning more about FP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23439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28836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Questions?</a:t>
            </a:r>
          </a:p>
        </p:txBody>
      </p:sp>
      <p:pic>
        <p:nvPicPr>
          <p:cNvPr id="3" name="Picture 2" descr="GitHub">
            <a:extLst>
              <a:ext uri="{FF2B5EF4-FFF2-40B4-BE49-F238E27FC236}">
                <a16:creationId xmlns:a16="http://schemas.microsoft.com/office/drawing/2014/main" id="{29B12B77-0EED-C756-22C8-6C8E5EDEE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303520"/>
            <a:ext cx="274320" cy="2743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8471E3-9146-8ED9-8175-0660582F81E8}"/>
              </a:ext>
            </a:extLst>
          </p:cNvPr>
          <p:cNvSpPr txBox="1"/>
          <p:nvPr/>
        </p:nvSpPr>
        <p:spPr>
          <a:xfrm>
            <a:off x="800098" y="5247459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dennisdietrich</a:t>
            </a:r>
            <a:endParaRPr lang="en-US" sz="2000" dirty="0"/>
          </a:p>
        </p:txBody>
      </p:sp>
      <p:pic>
        <p:nvPicPr>
          <p:cNvPr id="6" name="Picture 5" descr="LinkedIn">
            <a:extLst>
              <a:ext uri="{FF2B5EF4-FFF2-40B4-BE49-F238E27FC236}">
                <a16:creationId xmlns:a16="http://schemas.microsoft.com/office/drawing/2014/main" id="{7D98E4BD-5402-43AA-9908-E267E4745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15000"/>
            <a:ext cx="274320" cy="2743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D6468B-2C26-1307-0433-2A67BD6787E4}"/>
              </a:ext>
            </a:extLst>
          </p:cNvPr>
          <p:cNvSpPr txBox="1"/>
          <p:nvPr/>
        </p:nvSpPr>
        <p:spPr>
          <a:xfrm>
            <a:off x="800099" y="5664321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dcdietrich</a:t>
            </a:r>
            <a:endParaRPr lang="en-US" sz="2000" dirty="0"/>
          </a:p>
        </p:txBody>
      </p:sp>
      <p:pic>
        <p:nvPicPr>
          <p:cNvPr id="9" name="Graphic 8" descr="Mastodon">
            <a:extLst>
              <a:ext uri="{FF2B5EF4-FFF2-40B4-BE49-F238E27FC236}">
                <a16:creationId xmlns:a16="http://schemas.microsoft.com/office/drawing/2014/main" id="{1F47F66B-111A-E39A-C755-448AA05DD2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" y="6126480"/>
            <a:ext cx="274320" cy="29285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971C0D-7436-A1BF-ED68-CC50D0DF70CD}"/>
              </a:ext>
            </a:extLst>
          </p:cNvPr>
          <p:cNvSpPr txBox="1"/>
          <p:nvPr/>
        </p:nvSpPr>
        <p:spPr>
          <a:xfrm>
            <a:off x="800100" y="6064431"/>
            <a:ext cx="5935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@dc@social.advancedsoftware.engineering</a:t>
            </a:r>
          </a:p>
        </p:txBody>
      </p:sp>
    </p:spTree>
    <p:extLst>
      <p:ext uri="{BB962C8B-B14F-4D97-AF65-F5344CB8AC3E}">
        <p14:creationId xmlns:p14="http://schemas.microsoft.com/office/powerpoint/2010/main" val="187077121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C212-B3B4-8E92-B9B3-B626EF37EBA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61794" y="2832079"/>
            <a:ext cx="10068412" cy="1200329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Thanks for listening!</a:t>
            </a:r>
          </a:p>
        </p:txBody>
      </p:sp>
      <p:pic>
        <p:nvPicPr>
          <p:cNvPr id="5" name="Picture 4" descr="GitHub">
            <a:extLst>
              <a:ext uri="{FF2B5EF4-FFF2-40B4-BE49-F238E27FC236}">
                <a16:creationId xmlns:a16="http://schemas.microsoft.com/office/drawing/2014/main" id="{C9112408-9719-E440-BC6C-BA3E3E65E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303520"/>
            <a:ext cx="274320" cy="2743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FAD6ED-B45F-E480-52EB-49AC0568C9BA}"/>
              </a:ext>
            </a:extLst>
          </p:cNvPr>
          <p:cNvSpPr txBox="1"/>
          <p:nvPr/>
        </p:nvSpPr>
        <p:spPr>
          <a:xfrm>
            <a:off x="800098" y="5247459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dennisdietrich</a:t>
            </a:r>
            <a:endParaRPr lang="en-US" sz="2000" dirty="0"/>
          </a:p>
        </p:txBody>
      </p:sp>
      <p:pic>
        <p:nvPicPr>
          <p:cNvPr id="20" name="Picture 19" descr="LinkedIn">
            <a:extLst>
              <a:ext uri="{FF2B5EF4-FFF2-40B4-BE49-F238E27FC236}">
                <a16:creationId xmlns:a16="http://schemas.microsoft.com/office/drawing/2014/main" id="{4FA14B23-7ADB-953A-F57A-3E44D463F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15000"/>
            <a:ext cx="274320" cy="2743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F7F53EC-6158-915C-CFC1-D4626D193755}"/>
              </a:ext>
            </a:extLst>
          </p:cNvPr>
          <p:cNvSpPr txBox="1"/>
          <p:nvPr/>
        </p:nvSpPr>
        <p:spPr>
          <a:xfrm>
            <a:off x="800099" y="5664321"/>
            <a:ext cx="345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dcdietrich</a:t>
            </a:r>
            <a:endParaRPr lang="en-US" sz="2000" dirty="0"/>
          </a:p>
        </p:txBody>
      </p:sp>
      <p:pic>
        <p:nvPicPr>
          <p:cNvPr id="4" name="Graphic 3" descr="Mastodon">
            <a:extLst>
              <a:ext uri="{FF2B5EF4-FFF2-40B4-BE49-F238E27FC236}">
                <a16:creationId xmlns:a16="http://schemas.microsoft.com/office/drawing/2014/main" id="{C5C316CD-AE8F-7E66-44D6-77898BBB0E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" y="6126480"/>
            <a:ext cx="274320" cy="29285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04B5C49-8425-CBED-2FE0-96A50C78E05B}"/>
              </a:ext>
            </a:extLst>
          </p:cNvPr>
          <p:cNvSpPr txBox="1"/>
          <p:nvPr/>
        </p:nvSpPr>
        <p:spPr>
          <a:xfrm>
            <a:off x="800100" y="6064431"/>
            <a:ext cx="5935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@dc@social.advancedsoftware.engineering</a:t>
            </a:r>
          </a:p>
        </p:txBody>
      </p:sp>
    </p:spTree>
    <p:extLst>
      <p:ext uri="{BB962C8B-B14F-4D97-AF65-F5344CB8AC3E}">
        <p14:creationId xmlns:p14="http://schemas.microsoft.com/office/powerpoint/2010/main" val="4124308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functions</a:t>
            </a:r>
            <a:br>
              <a:rPr lang="en-US" dirty="0"/>
            </a:br>
            <a:r>
              <a:rPr lang="en-US" dirty="0"/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produce the same output for a given set of arguments</a:t>
            </a:r>
          </a:p>
          <a:p>
            <a:r>
              <a:rPr lang="en-US" dirty="0"/>
              <a:t>Never have side effects</a:t>
            </a:r>
          </a:p>
        </p:txBody>
      </p:sp>
    </p:spTree>
    <p:extLst>
      <p:ext uri="{BB962C8B-B14F-4D97-AF65-F5344CB8AC3E}">
        <p14:creationId xmlns:p14="http://schemas.microsoft.com/office/powerpoint/2010/main" val="3845697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A4C3A-80AE-E3A6-471D-A74E63C90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functions</a:t>
            </a:r>
            <a:br>
              <a:rPr lang="en-US" dirty="0"/>
            </a:br>
            <a:r>
              <a:rPr lang="en-US" dirty="0"/>
              <a:t>Side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56E3-2B90-2A3B-E384-D45FBDF93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Mutating global state</a:t>
            </a:r>
          </a:p>
          <a:p>
            <a:r>
              <a:rPr lang="en-US" dirty="0"/>
              <a:t>Mutating arguments</a:t>
            </a:r>
          </a:p>
          <a:p>
            <a:r>
              <a:rPr lang="en-US" dirty="0"/>
              <a:t>Performing I/O</a:t>
            </a:r>
          </a:p>
          <a:p>
            <a:r>
              <a:rPr lang="en-US" dirty="0"/>
              <a:t>Throwing exceptions</a:t>
            </a:r>
          </a:p>
        </p:txBody>
      </p:sp>
    </p:spTree>
    <p:extLst>
      <p:ext uri="{BB962C8B-B14F-4D97-AF65-F5344CB8AC3E}">
        <p14:creationId xmlns:p14="http://schemas.microsoft.com/office/powerpoint/2010/main" val="931722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2948</TotalTime>
  <Words>4863</Words>
  <Application>Microsoft Macintosh PowerPoint</Application>
  <PresentationFormat>Widescreen</PresentationFormat>
  <Paragraphs>268</Paragraphs>
  <Slides>72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79" baseType="lpstr">
      <vt:lpstr>Arial</vt:lpstr>
      <vt:lpstr>Calibri</vt:lpstr>
      <vt:lpstr>Century Gothic</vt:lpstr>
      <vt:lpstr>Consolas</vt:lpstr>
      <vt:lpstr>Segoe UI</vt:lpstr>
      <vt:lpstr>Wingdings 3</vt:lpstr>
      <vt:lpstr>Ion</vt:lpstr>
      <vt:lpstr>Let's get Func&lt;Y&gt;</vt:lpstr>
      <vt:lpstr>Overview</vt:lpstr>
      <vt:lpstr>But before we start…</vt:lpstr>
      <vt:lpstr>Orders of functions</vt:lpstr>
      <vt:lpstr>Orders of functions First-order functions</vt:lpstr>
      <vt:lpstr>Orders of functions Higher-order functions (HOFs)</vt:lpstr>
      <vt:lpstr>Pure functions</vt:lpstr>
      <vt:lpstr>Pure functions Definition</vt:lpstr>
      <vt:lpstr>Pure functions Side effects</vt:lpstr>
      <vt:lpstr>Pure functions Why are exceptions side effects?</vt:lpstr>
      <vt:lpstr>Pure functions Immutability</vt:lpstr>
      <vt:lpstr>Pure functions - Sidebar When to optimize I</vt:lpstr>
      <vt:lpstr>Pure functions - Sidebar When to optimize II</vt:lpstr>
      <vt:lpstr>Pure functions - Sidebar When to optimize III</vt:lpstr>
      <vt:lpstr>Pure functions Advantages</vt:lpstr>
      <vt:lpstr>Functional programming</vt:lpstr>
      <vt:lpstr>Functional programming (FP) Definition I</vt:lpstr>
      <vt:lpstr>Functional programming (FP) Definition II</vt:lpstr>
      <vt:lpstr>Functional programming (FP) Pattern matching</vt:lpstr>
      <vt:lpstr>Closures</vt:lpstr>
      <vt:lpstr>Closures Partial application</vt:lpstr>
      <vt:lpstr>Recap Kinds of functions</vt:lpstr>
      <vt:lpstr>Examples</vt:lpstr>
      <vt:lpstr>Examples Adding optional logging</vt:lpstr>
      <vt:lpstr>Example - Adding optional logging The problem I</vt:lpstr>
      <vt:lpstr>Example - Adding optional logging The problem II</vt:lpstr>
      <vt:lpstr>Example - Adding optional logging OOP solution I</vt:lpstr>
      <vt:lpstr>Example - Adding optional logging OOP solution II</vt:lpstr>
      <vt:lpstr>Example - Adding optional logging Functional solution I</vt:lpstr>
      <vt:lpstr>Example - Adding optional logging Functional solution II</vt:lpstr>
      <vt:lpstr>Example - Adding optional logging Functional solution III</vt:lpstr>
      <vt:lpstr>Examples Keeping things DRY</vt:lpstr>
      <vt:lpstr>Example - Keeping things DRY The problem I</vt:lpstr>
      <vt:lpstr>Example - Keeping things DRY The problem II</vt:lpstr>
      <vt:lpstr>Example - Keeping things DRY The problem III</vt:lpstr>
      <vt:lpstr>Example - Keeping things DRY OOP solution I</vt:lpstr>
      <vt:lpstr>Example - Keeping things DRY OOP solution II</vt:lpstr>
      <vt:lpstr>Example - Keeping things DRY Functional solution</vt:lpstr>
      <vt:lpstr>PowerPoint Presentation</vt:lpstr>
      <vt:lpstr>Example - Keeping things DRY The problem reloaded</vt:lpstr>
      <vt:lpstr>Example - Keeping things DRY OOP solution reloaded I</vt:lpstr>
      <vt:lpstr>Example - Keeping things DRY OOP solution reloaded II</vt:lpstr>
      <vt:lpstr>Example - Keeping things DRY Functional solution reloaded I</vt:lpstr>
      <vt:lpstr>Example - Keeping things DRY Functional solution reloaded II</vt:lpstr>
      <vt:lpstr>Example - Keeping things DRY Functional solution reloaded III</vt:lpstr>
      <vt:lpstr>“Disadvantages” of FP - Sidebar </vt:lpstr>
      <vt:lpstr>Examples Generator</vt:lpstr>
      <vt:lpstr>Example - Generator The problem</vt:lpstr>
      <vt:lpstr>Example - Generator OOP solution I</vt:lpstr>
      <vt:lpstr>Example - Generator OOP solution II</vt:lpstr>
      <vt:lpstr>Example - Generator OOP solution III</vt:lpstr>
      <vt:lpstr>Example - Generator OOP solution IV</vt:lpstr>
      <vt:lpstr>PowerPoint Presentation</vt:lpstr>
      <vt:lpstr>Example - Generator Generator solution I</vt:lpstr>
      <vt:lpstr>Example - Generator Generator solution II</vt:lpstr>
      <vt:lpstr>Example - Generator Generator solution III</vt:lpstr>
      <vt:lpstr>Example - Generator Generator solution IV</vt:lpstr>
      <vt:lpstr>Example - Generator FP solution I</vt:lpstr>
      <vt:lpstr>Example - Generator FP solution II</vt:lpstr>
      <vt:lpstr>Example - Generator The problem reloaded</vt:lpstr>
      <vt:lpstr>Example - Generator OOP solution reloaded</vt:lpstr>
      <vt:lpstr>Example - Generator Generator solution reloaded I</vt:lpstr>
      <vt:lpstr>Example - Generator Generator solution reloaded II</vt:lpstr>
      <vt:lpstr>Example - Generator FP solution reloaded I</vt:lpstr>
      <vt:lpstr>Example - Generator FP solution reloaded II</vt:lpstr>
      <vt:lpstr>Example - Generator FP solution reloaded III</vt:lpstr>
      <vt:lpstr>Next steps and further resources</vt:lpstr>
      <vt:lpstr>Next steps and further resources More FP with C#</vt:lpstr>
      <vt:lpstr>Next steps and further resources Functional(-first) languages</vt:lpstr>
      <vt:lpstr>Next steps and further resources Learning more about FP</vt:lpstr>
      <vt:lpstr>Questions?</vt:lpstr>
      <vt:lpstr>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 you think you know functions</dc:title>
  <dc:creator>Dennis Dietrich</dc:creator>
  <cp:lastModifiedBy>Microsoft Office User</cp:lastModifiedBy>
  <cp:revision>91</cp:revision>
  <dcterms:created xsi:type="dcterms:W3CDTF">2023-01-20T23:10:00Z</dcterms:created>
  <dcterms:modified xsi:type="dcterms:W3CDTF">2023-07-24T17:38:02Z</dcterms:modified>
</cp:coreProperties>
</file>

<file path=docProps/thumbnail.jpeg>
</file>